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0"/>
    <p:sldId id="257" r:id="rId31"/>
    <p:sldId id="258" r:id="rId32"/>
    <p:sldId id="259" r:id="rId33"/>
    <p:sldId id="260" r:id="rId34"/>
    <p:sldId id="261" r:id="rId35"/>
    <p:sldId id="262" r:id="rId36"/>
    <p:sldId id="263" r:id="rId37"/>
    <p:sldId id="264" r:id="rId38"/>
    <p:sldId id="265" r:id="rId39"/>
    <p:sldId id="266" r:id="rId40"/>
    <p:sldId id="267" r:id="rId4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boto" charset="1" panose="02000000000000000000"/>
      <p:regular r:id="rId10"/>
    </p:embeddedFont>
    <p:embeddedFont>
      <p:font typeface="Roboto Bold" charset="1" panose="02000000000000000000"/>
      <p:regular r:id="rId11"/>
    </p:embeddedFont>
    <p:embeddedFont>
      <p:font typeface="Roboto Italics" charset="1" panose="02000000000000000000"/>
      <p:regular r:id="rId12"/>
    </p:embeddedFont>
    <p:embeddedFont>
      <p:font typeface="Roboto Bold Italics" charset="1" panose="02000000000000000000"/>
      <p:regular r:id="rId13"/>
    </p:embeddedFont>
    <p:embeddedFont>
      <p:font typeface="Canva Sans" charset="1" panose="020B0503030501040103"/>
      <p:regular r:id="rId14"/>
    </p:embeddedFont>
    <p:embeddedFont>
      <p:font typeface="Canva Sans Bold" charset="1" panose="020B0803030501040103"/>
      <p:regular r:id="rId15"/>
    </p:embeddedFont>
    <p:embeddedFont>
      <p:font typeface="Canva Sans Italics" charset="1" panose="020B0503030501040103"/>
      <p:regular r:id="rId16"/>
    </p:embeddedFont>
    <p:embeddedFont>
      <p:font typeface="Canva Sans Bold Italics" charset="1" panose="020B0803030501040103"/>
      <p:regular r:id="rId17"/>
    </p:embeddedFont>
    <p:embeddedFont>
      <p:font typeface="Aileron" charset="1" panose="00000500000000000000"/>
      <p:regular r:id="rId18"/>
    </p:embeddedFont>
    <p:embeddedFont>
      <p:font typeface="Aileron Bold" charset="1" panose="00000800000000000000"/>
      <p:regular r:id="rId19"/>
    </p:embeddedFont>
    <p:embeddedFont>
      <p:font typeface="Aileron Italics" charset="1" panose="00000500000000000000"/>
      <p:regular r:id="rId20"/>
    </p:embeddedFont>
    <p:embeddedFont>
      <p:font typeface="Aileron Bold Italics" charset="1" panose="00000800000000000000"/>
      <p:regular r:id="rId21"/>
    </p:embeddedFont>
    <p:embeddedFont>
      <p:font typeface="Aileron Thin" charset="1" panose="00000300000000000000"/>
      <p:regular r:id="rId22"/>
    </p:embeddedFont>
    <p:embeddedFont>
      <p:font typeface="Aileron Thin Italics" charset="1" panose="00000300000000000000"/>
      <p:regular r:id="rId23"/>
    </p:embeddedFont>
    <p:embeddedFont>
      <p:font typeface="Aileron Light" charset="1" panose="00000400000000000000"/>
      <p:regular r:id="rId24"/>
    </p:embeddedFont>
    <p:embeddedFont>
      <p:font typeface="Aileron Light Italics" charset="1" panose="00000400000000000000"/>
      <p:regular r:id="rId25"/>
    </p:embeddedFont>
    <p:embeddedFont>
      <p:font typeface="Aileron Ultra-Bold" charset="1" panose="00000A00000000000000"/>
      <p:regular r:id="rId26"/>
    </p:embeddedFont>
    <p:embeddedFont>
      <p:font typeface="Aileron Ultra-Bold Italics" charset="1" panose="00000A00000000000000"/>
      <p:regular r:id="rId27"/>
    </p:embeddedFont>
    <p:embeddedFont>
      <p:font typeface="Aileron Heavy" charset="1" panose="00000A00000000000000"/>
      <p:regular r:id="rId28"/>
    </p:embeddedFont>
    <p:embeddedFont>
      <p:font typeface="Aileron Heavy Italics" charset="1" panose="00000A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slides/slide1.xml" Type="http://schemas.openxmlformats.org/officeDocument/2006/relationships/slide"/><Relationship Id="rId31" Target="slides/slide2.xml" Type="http://schemas.openxmlformats.org/officeDocument/2006/relationships/slide"/><Relationship Id="rId32" Target="slides/slide3.xml" Type="http://schemas.openxmlformats.org/officeDocument/2006/relationships/slide"/><Relationship Id="rId33" Target="slides/slide4.xml" Type="http://schemas.openxmlformats.org/officeDocument/2006/relationships/slide"/><Relationship Id="rId34" Target="slides/slide5.xml" Type="http://schemas.openxmlformats.org/officeDocument/2006/relationships/slide"/><Relationship Id="rId35" Target="slides/slide6.xml" Type="http://schemas.openxmlformats.org/officeDocument/2006/relationships/slide"/><Relationship Id="rId36" Target="slides/slide7.xml" Type="http://schemas.openxmlformats.org/officeDocument/2006/relationships/slide"/><Relationship Id="rId37" Target="slides/slide8.xml" Type="http://schemas.openxmlformats.org/officeDocument/2006/relationships/slide"/><Relationship Id="rId38" Target="slides/slide9.xml" Type="http://schemas.openxmlformats.org/officeDocument/2006/relationships/slide"/><Relationship Id="rId39" Target="slides/slide10.xml" Type="http://schemas.openxmlformats.org/officeDocument/2006/relationships/slide"/><Relationship Id="rId4" Target="theme/theme1.xml" Type="http://schemas.openxmlformats.org/officeDocument/2006/relationships/theme"/><Relationship Id="rId40" Target="slides/slide11.xml" Type="http://schemas.openxmlformats.org/officeDocument/2006/relationships/slide"/><Relationship Id="rId41" Target="slides/slide12.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svg>
</file>

<file path=ppt/media/image12.png>
</file>

<file path=ppt/media/image13.svg>
</file>

<file path=ppt/media/image14.png>
</file>

<file path=ppt/media/image15.svg>
</file>

<file path=ppt/media/image16.jpe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24.svg>
</file>

<file path=ppt/media/image25.jpeg>
</file>

<file path=ppt/media/image26.jpeg>
</file>

<file path=ppt/media/image27.jpeg>
</file>

<file path=ppt/media/image28.jpeg>
</file>

<file path=ppt/media/image29.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5.jpeg" Type="http://schemas.openxmlformats.org/officeDocument/2006/relationships/image"/><Relationship Id="rId3" Target="../media/image26.jpeg" Type="http://schemas.openxmlformats.org/officeDocument/2006/relationships/image"/><Relationship Id="rId4" Target="../media/image27.jpeg" Type="http://schemas.openxmlformats.org/officeDocument/2006/relationships/image"/><Relationship Id="rId5" Target="../media/image28.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9.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8.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12.png" Type="http://schemas.openxmlformats.org/officeDocument/2006/relationships/image"/><Relationship Id="rId6" Target="../media/image13.svg" Type="http://schemas.openxmlformats.org/officeDocument/2006/relationships/image"/><Relationship Id="rId7" Target="../media/image14.png" Type="http://schemas.openxmlformats.org/officeDocument/2006/relationships/image"/><Relationship Id="rId8" Target="../media/image15.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svg" Type="http://schemas.openxmlformats.org/officeDocument/2006/relationships/image"/><Relationship Id="rId4" Target="../media/image19.png" Type="http://schemas.openxmlformats.org/officeDocument/2006/relationships/image"/><Relationship Id="rId5" Target="../media/image20.svg" Type="http://schemas.openxmlformats.org/officeDocument/2006/relationships/image"/><Relationship Id="rId6" Target="../media/image21.png" Type="http://schemas.openxmlformats.org/officeDocument/2006/relationships/image"/><Relationship Id="rId7" Target="../media/image22.svg" Type="http://schemas.openxmlformats.org/officeDocument/2006/relationships/image"/><Relationship Id="rId8" Target="../media/image23.png" Type="http://schemas.openxmlformats.org/officeDocument/2006/relationships/image"/><Relationship Id="rId9" Target="../media/image2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47F94"/>
        </a:solidFill>
      </p:bgPr>
    </p:bg>
    <p:spTree>
      <p:nvGrpSpPr>
        <p:cNvPr id="1" name=""/>
        <p:cNvGrpSpPr/>
        <p:nvPr/>
      </p:nvGrpSpPr>
      <p:grpSpPr>
        <a:xfrm>
          <a:off x="0" y="0"/>
          <a:ext cx="0" cy="0"/>
          <a:chOff x="0" y="0"/>
          <a:chExt cx="0" cy="0"/>
        </a:xfrm>
      </p:grpSpPr>
      <p:grpSp>
        <p:nvGrpSpPr>
          <p:cNvPr name="Group 2" id="2"/>
          <p:cNvGrpSpPr/>
          <p:nvPr/>
        </p:nvGrpSpPr>
        <p:grpSpPr>
          <a:xfrm rot="0">
            <a:off x="7407539" y="0"/>
            <a:ext cx="10880461" cy="10287000"/>
            <a:chOff x="0" y="0"/>
            <a:chExt cx="14507281" cy="13716000"/>
          </a:xfrm>
        </p:grpSpPr>
        <p:pic>
          <p:nvPicPr>
            <p:cNvPr name="Picture 3" id="3"/>
            <p:cNvPicPr>
              <a:picLocks noChangeAspect="true"/>
            </p:cNvPicPr>
            <p:nvPr/>
          </p:nvPicPr>
          <p:blipFill>
            <a:blip r:embed="rId2"/>
            <a:srcRect l="0" t="0" r="0" b="28940"/>
            <a:stretch>
              <a:fillRect/>
            </a:stretch>
          </p:blipFill>
          <p:spPr>
            <a:xfrm flipH="false" flipV="false">
              <a:off x="0" y="0"/>
              <a:ext cx="14507281" cy="13716000"/>
            </a:xfrm>
            <a:prstGeom prst="rect">
              <a:avLst/>
            </a:prstGeom>
          </p:spPr>
        </p:pic>
      </p:grpSp>
      <p:grpSp>
        <p:nvGrpSpPr>
          <p:cNvPr name="Group 4" id="4"/>
          <p:cNvGrpSpPr/>
          <p:nvPr/>
        </p:nvGrpSpPr>
        <p:grpSpPr>
          <a:xfrm rot="0">
            <a:off x="-129982" y="6429054"/>
            <a:ext cx="7537521" cy="1125142"/>
            <a:chOff x="0" y="0"/>
            <a:chExt cx="1985191" cy="296334"/>
          </a:xfrm>
        </p:grpSpPr>
        <p:sp>
          <p:nvSpPr>
            <p:cNvPr name="Freeform 5" id="5"/>
            <p:cNvSpPr/>
            <p:nvPr/>
          </p:nvSpPr>
          <p:spPr>
            <a:xfrm flipH="false" flipV="false" rot="0">
              <a:off x="0" y="0"/>
              <a:ext cx="1985191" cy="296334"/>
            </a:xfrm>
            <a:custGeom>
              <a:avLst/>
              <a:gdLst/>
              <a:ahLst/>
              <a:cxnLst/>
              <a:rect r="r" b="b" t="t" l="l"/>
              <a:pathLst>
                <a:path h="296334" w="1985191">
                  <a:moveTo>
                    <a:pt x="0" y="0"/>
                  </a:moveTo>
                  <a:lnTo>
                    <a:pt x="1985191" y="0"/>
                  </a:lnTo>
                  <a:lnTo>
                    <a:pt x="1985191" y="296334"/>
                  </a:lnTo>
                  <a:lnTo>
                    <a:pt x="0" y="296334"/>
                  </a:lnTo>
                  <a:close/>
                </a:path>
              </a:pathLst>
            </a:custGeom>
            <a:solidFill>
              <a:srgbClr val="3BCCDD"/>
            </a:solidFill>
          </p:spPr>
        </p:sp>
        <p:sp>
          <p:nvSpPr>
            <p:cNvPr name="TextBox 6" id="6"/>
            <p:cNvSpPr txBox="true"/>
            <p:nvPr/>
          </p:nvSpPr>
          <p:spPr>
            <a:xfrm>
              <a:off x="0" y="-57150"/>
              <a:ext cx="1985191" cy="353484"/>
            </a:xfrm>
            <a:prstGeom prst="rect">
              <a:avLst/>
            </a:prstGeom>
          </p:spPr>
          <p:txBody>
            <a:bodyPr anchor="ctr" rtlCol="false" tIns="50800" lIns="50800" bIns="50800" rIns="50800"/>
            <a:lstStyle/>
            <a:p>
              <a:pPr algn="ctr">
                <a:lnSpc>
                  <a:spcPts val="2659"/>
                </a:lnSpc>
                <a:spcBef>
                  <a:spcPct val="0"/>
                </a:spcBef>
              </a:pPr>
            </a:p>
          </p:txBody>
        </p:sp>
      </p:grpSp>
      <p:sp>
        <p:nvSpPr>
          <p:cNvPr name="AutoShape 7" id="7"/>
          <p:cNvSpPr/>
          <p:nvPr/>
        </p:nvSpPr>
        <p:spPr>
          <a:xfrm rot="-5400000">
            <a:off x="2356977" y="4912218"/>
            <a:ext cx="10855973" cy="0"/>
          </a:xfrm>
          <a:prstGeom prst="line">
            <a:avLst/>
          </a:prstGeom>
          <a:ln cap="flat" w="323850">
            <a:solidFill>
              <a:srgbClr val="247F94"/>
            </a:solidFill>
            <a:prstDash val="solid"/>
            <a:headEnd type="none" len="sm" w="sm"/>
            <a:tailEnd type="none" len="sm" w="sm"/>
          </a:ln>
        </p:spPr>
      </p:sp>
      <p:grpSp>
        <p:nvGrpSpPr>
          <p:cNvPr name="Group 8" id="8"/>
          <p:cNvGrpSpPr/>
          <p:nvPr/>
        </p:nvGrpSpPr>
        <p:grpSpPr>
          <a:xfrm rot="0">
            <a:off x="7623039" y="6429054"/>
            <a:ext cx="323850" cy="1125142"/>
            <a:chOff x="0" y="0"/>
            <a:chExt cx="85294" cy="296334"/>
          </a:xfrm>
        </p:grpSpPr>
        <p:sp>
          <p:nvSpPr>
            <p:cNvPr name="Freeform 9" id="9"/>
            <p:cNvSpPr/>
            <p:nvPr/>
          </p:nvSpPr>
          <p:spPr>
            <a:xfrm flipH="false" flipV="false" rot="0">
              <a:off x="0" y="0"/>
              <a:ext cx="85294" cy="296334"/>
            </a:xfrm>
            <a:custGeom>
              <a:avLst/>
              <a:gdLst/>
              <a:ahLst/>
              <a:cxnLst/>
              <a:rect r="r" b="b" t="t" l="l"/>
              <a:pathLst>
                <a:path h="296334" w="85294">
                  <a:moveTo>
                    <a:pt x="0" y="0"/>
                  </a:moveTo>
                  <a:lnTo>
                    <a:pt x="85294" y="0"/>
                  </a:lnTo>
                  <a:lnTo>
                    <a:pt x="85294" y="296334"/>
                  </a:lnTo>
                  <a:lnTo>
                    <a:pt x="0" y="296334"/>
                  </a:lnTo>
                  <a:close/>
                </a:path>
              </a:pathLst>
            </a:custGeom>
            <a:solidFill>
              <a:srgbClr val="3BCCDD"/>
            </a:solidFill>
          </p:spPr>
        </p:sp>
        <p:sp>
          <p:nvSpPr>
            <p:cNvPr name="TextBox 10" id="10"/>
            <p:cNvSpPr txBox="true"/>
            <p:nvPr/>
          </p:nvSpPr>
          <p:spPr>
            <a:xfrm>
              <a:off x="0" y="-57150"/>
              <a:ext cx="85294" cy="353484"/>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1028700" y="1042571"/>
            <a:ext cx="1350055" cy="1350055"/>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292461" y="0"/>
                  </a:moveTo>
                  <a:lnTo>
                    <a:pt x="520339" y="0"/>
                  </a:lnTo>
                  <a:cubicBezTo>
                    <a:pt x="681861" y="0"/>
                    <a:pt x="812800" y="130939"/>
                    <a:pt x="812800" y="292461"/>
                  </a:cubicBezTo>
                  <a:lnTo>
                    <a:pt x="812800" y="520339"/>
                  </a:lnTo>
                  <a:cubicBezTo>
                    <a:pt x="812800" y="681861"/>
                    <a:pt x="681861" y="812800"/>
                    <a:pt x="520339" y="812800"/>
                  </a:cubicBezTo>
                  <a:lnTo>
                    <a:pt x="292461" y="812800"/>
                  </a:lnTo>
                  <a:cubicBezTo>
                    <a:pt x="130939" y="812800"/>
                    <a:pt x="0" y="681861"/>
                    <a:pt x="0" y="520339"/>
                  </a:cubicBezTo>
                  <a:lnTo>
                    <a:pt x="0" y="292461"/>
                  </a:lnTo>
                  <a:cubicBezTo>
                    <a:pt x="0" y="130939"/>
                    <a:pt x="130939" y="0"/>
                    <a:pt x="292461" y="0"/>
                  </a:cubicBezTo>
                  <a:close/>
                </a:path>
              </a:pathLst>
            </a:custGeom>
            <a:solidFill>
              <a:srgbClr val="247F94"/>
            </a:solidFill>
          </p:spPr>
        </p:sp>
        <p:sp>
          <p:nvSpPr>
            <p:cNvPr name="TextBox 13" id="13"/>
            <p:cNvSpPr txBox="true"/>
            <p:nvPr/>
          </p:nvSpPr>
          <p:spPr>
            <a:xfrm>
              <a:off x="0" y="-57150"/>
              <a:ext cx="812800" cy="869950"/>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82001" y="1181100"/>
            <a:ext cx="8153296" cy="3303324"/>
          </a:xfrm>
          <a:prstGeom prst="rect">
            <a:avLst/>
          </a:prstGeom>
        </p:spPr>
        <p:txBody>
          <a:bodyPr anchor="t" rtlCol="false" tIns="0" lIns="0" bIns="0" rIns="0">
            <a:spAutoFit/>
          </a:bodyPr>
          <a:lstStyle/>
          <a:p>
            <a:pPr>
              <a:lnSpc>
                <a:spcPts val="8503"/>
              </a:lnSpc>
            </a:pPr>
            <a:r>
              <a:rPr lang="en-US" sz="8503">
                <a:solidFill>
                  <a:srgbClr val="FFFFFF"/>
                </a:solidFill>
                <a:latin typeface="Aileron Ultra-Bold"/>
              </a:rPr>
              <a:t>REAL ESTATE </a:t>
            </a:r>
          </a:p>
          <a:p>
            <a:pPr>
              <a:lnSpc>
                <a:spcPts val="8503"/>
              </a:lnSpc>
            </a:pPr>
            <a:r>
              <a:rPr lang="en-US" sz="8503">
                <a:solidFill>
                  <a:srgbClr val="FFFFFF"/>
                </a:solidFill>
                <a:latin typeface="Aileron Ultra-Bold"/>
              </a:rPr>
              <a:t>MANAGEMENT</a:t>
            </a:r>
          </a:p>
          <a:p>
            <a:pPr>
              <a:lnSpc>
                <a:spcPts val="8503"/>
              </a:lnSpc>
            </a:pPr>
            <a:r>
              <a:rPr lang="en-US" sz="8503">
                <a:solidFill>
                  <a:srgbClr val="FFFFFF"/>
                </a:solidFill>
                <a:latin typeface="Aileron Ultra-Bold"/>
              </a:rPr>
              <a:t>SYSTEM</a:t>
            </a:r>
          </a:p>
        </p:txBody>
      </p:sp>
      <p:sp>
        <p:nvSpPr>
          <p:cNvPr name="TextBox 15" id="15"/>
          <p:cNvSpPr txBox="true"/>
          <p:nvPr/>
        </p:nvSpPr>
        <p:spPr>
          <a:xfrm rot="0">
            <a:off x="1028700" y="6715440"/>
            <a:ext cx="6259898" cy="556895"/>
          </a:xfrm>
          <a:prstGeom prst="rect">
            <a:avLst/>
          </a:prstGeom>
        </p:spPr>
        <p:txBody>
          <a:bodyPr anchor="t" rtlCol="false" tIns="0" lIns="0" bIns="0" rIns="0">
            <a:spAutoFit/>
          </a:bodyPr>
          <a:lstStyle/>
          <a:p>
            <a:pPr>
              <a:lnSpc>
                <a:spcPts val="4480"/>
              </a:lnSpc>
            </a:pPr>
            <a:r>
              <a:rPr lang="en-US" sz="3200" spc="160">
                <a:solidFill>
                  <a:srgbClr val="000000"/>
                </a:solidFill>
                <a:latin typeface="Roboto Bold"/>
              </a:rPr>
              <a:t>DBMS PROJECT</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247F94"/>
        </a:solidFill>
      </p:bgPr>
    </p:bg>
    <p:spTree>
      <p:nvGrpSpPr>
        <p:cNvPr id="1" name=""/>
        <p:cNvGrpSpPr/>
        <p:nvPr/>
      </p:nvGrpSpPr>
      <p:grpSpPr>
        <a:xfrm>
          <a:off x="0" y="0"/>
          <a:ext cx="0" cy="0"/>
          <a:chOff x="0" y="0"/>
          <a:chExt cx="0" cy="0"/>
        </a:xfrm>
      </p:grpSpPr>
      <p:grpSp>
        <p:nvGrpSpPr>
          <p:cNvPr name="Group 2" id="2"/>
          <p:cNvGrpSpPr/>
          <p:nvPr/>
        </p:nvGrpSpPr>
        <p:grpSpPr>
          <a:xfrm rot="0">
            <a:off x="639354" y="2423794"/>
            <a:ext cx="16963249" cy="7556468"/>
            <a:chOff x="0" y="0"/>
            <a:chExt cx="4467687" cy="1990181"/>
          </a:xfrm>
        </p:grpSpPr>
        <p:sp>
          <p:nvSpPr>
            <p:cNvPr name="Freeform 3" id="3"/>
            <p:cNvSpPr/>
            <p:nvPr/>
          </p:nvSpPr>
          <p:spPr>
            <a:xfrm flipH="false" flipV="false" rot="0">
              <a:off x="0" y="0"/>
              <a:ext cx="4467687" cy="1990181"/>
            </a:xfrm>
            <a:custGeom>
              <a:avLst/>
              <a:gdLst/>
              <a:ahLst/>
              <a:cxnLst/>
              <a:rect r="r" b="b" t="t" l="l"/>
              <a:pathLst>
                <a:path h="1990181" w="4467687">
                  <a:moveTo>
                    <a:pt x="0" y="0"/>
                  </a:moveTo>
                  <a:lnTo>
                    <a:pt x="4467687" y="0"/>
                  </a:lnTo>
                  <a:lnTo>
                    <a:pt x="4467687" y="1990181"/>
                  </a:lnTo>
                  <a:lnTo>
                    <a:pt x="0" y="1990181"/>
                  </a:lnTo>
                  <a:close/>
                </a:path>
              </a:pathLst>
            </a:custGeom>
            <a:solidFill>
              <a:srgbClr val="3BCCDD">
                <a:alpha val="94902"/>
              </a:srgbClr>
            </a:solidFill>
            <a:ln cap="sq">
              <a:noFill/>
              <a:prstDash val="dash"/>
              <a:miter/>
            </a:ln>
          </p:spPr>
        </p:sp>
        <p:sp>
          <p:nvSpPr>
            <p:cNvPr name="TextBox 4" id="4"/>
            <p:cNvSpPr txBox="true"/>
            <p:nvPr/>
          </p:nvSpPr>
          <p:spPr>
            <a:xfrm>
              <a:off x="0" y="-57150"/>
              <a:ext cx="4467687" cy="2047331"/>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2465220" y="3016078"/>
            <a:ext cx="5995940" cy="2898017"/>
          </a:xfrm>
          <a:custGeom>
            <a:avLst/>
            <a:gdLst/>
            <a:ahLst/>
            <a:cxnLst/>
            <a:rect r="r" b="b" t="t" l="l"/>
            <a:pathLst>
              <a:path h="2898017" w="5995940">
                <a:moveTo>
                  <a:pt x="0" y="0"/>
                </a:moveTo>
                <a:lnTo>
                  <a:pt x="5995940" y="0"/>
                </a:lnTo>
                <a:lnTo>
                  <a:pt x="5995940" y="2898017"/>
                </a:lnTo>
                <a:lnTo>
                  <a:pt x="0" y="2898017"/>
                </a:lnTo>
                <a:lnTo>
                  <a:pt x="0" y="0"/>
                </a:lnTo>
                <a:close/>
              </a:path>
            </a:pathLst>
          </a:custGeom>
          <a:blipFill>
            <a:blip r:embed="rId2"/>
            <a:stretch>
              <a:fillRect l="0" t="0" r="-2156" b="0"/>
            </a:stretch>
          </a:blipFill>
        </p:spPr>
      </p:sp>
      <p:sp>
        <p:nvSpPr>
          <p:cNvPr name="Freeform 6" id="6"/>
          <p:cNvSpPr/>
          <p:nvPr/>
        </p:nvSpPr>
        <p:spPr>
          <a:xfrm flipH="false" flipV="false" rot="0">
            <a:off x="9663025" y="3016078"/>
            <a:ext cx="6109126" cy="2898017"/>
          </a:xfrm>
          <a:custGeom>
            <a:avLst/>
            <a:gdLst/>
            <a:ahLst/>
            <a:cxnLst/>
            <a:rect r="r" b="b" t="t" l="l"/>
            <a:pathLst>
              <a:path h="2898017" w="6109126">
                <a:moveTo>
                  <a:pt x="0" y="0"/>
                </a:moveTo>
                <a:lnTo>
                  <a:pt x="6109126" y="0"/>
                </a:lnTo>
                <a:lnTo>
                  <a:pt x="6109126" y="2898017"/>
                </a:lnTo>
                <a:lnTo>
                  <a:pt x="0" y="2898017"/>
                </a:lnTo>
                <a:lnTo>
                  <a:pt x="0" y="0"/>
                </a:lnTo>
                <a:close/>
              </a:path>
            </a:pathLst>
          </a:custGeom>
          <a:blipFill>
            <a:blip r:embed="rId3"/>
            <a:stretch>
              <a:fillRect l="0" t="0" r="0" b="0"/>
            </a:stretch>
          </a:blipFill>
        </p:spPr>
      </p:sp>
      <p:sp>
        <p:nvSpPr>
          <p:cNvPr name="Freeform 7" id="7"/>
          <p:cNvSpPr/>
          <p:nvPr/>
        </p:nvSpPr>
        <p:spPr>
          <a:xfrm flipH="false" flipV="false" rot="0">
            <a:off x="2465220" y="6504645"/>
            <a:ext cx="5995940" cy="2885546"/>
          </a:xfrm>
          <a:custGeom>
            <a:avLst/>
            <a:gdLst/>
            <a:ahLst/>
            <a:cxnLst/>
            <a:rect r="r" b="b" t="t" l="l"/>
            <a:pathLst>
              <a:path h="2885546" w="5995940">
                <a:moveTo>
                  <a:pt x="0" y="0"/>
                </a:moveTo>
                <a:lnTo>
                  <a:pt x="5995940" y="0"/>
                </a:lnTo>
                <a:lnTo>
                  <a:pt x="5995940" y="2885546"/>
                </a:lnTo>
                <a:lnTo>
                  <a:pt x="0" y="2885546"/>
                </a:lnTo>
                <a:lnTo>
                  <a:pt x="0" y="0"/>
                </a:lnTo>
                <a:close/>
              </a:path>
            </a:pathLst>
          </a:custGeom>
          <a:blipFill>
            <a:blip r:embed="rId4"/>
            <a:stretch>
              <a:fillRect l="0" t="0" r="0" b="0"/>
            </a:stretch>
          </a:blipFill>
        </p:spPr>
      </p:sp>
      <p:sp>
        <p:nvSpPr>
          <p:cNvPr name="Freeform 8" id="8"/>
          <p:cNvSpPr/>
          <p:nvPr/>
        </p:nvSpPr>
        <p:spPr>
          <a:xfrm flipH="false" flipV="false" rot="0">
            <a:off x="9663025" y="6515083"/>
            <a:ext cx="6109126" cy="2875108"/>
          </a:xfrm>
          <a:custGeom>
            <a:avLst/>
            <a:gdLst/>
            <a:ahLst/>
            <a:cxnLst/>
            <a:rect r="r" b="b" t="t" l="l"/>
            <a:pathLst>
              <a:path h="2875108" w="6109126">
                <a:moveTo>
                  <a:pt x="0" y="0"/>
                </a:moveTo>
                <a:lnTo>
                  <a:pt x="6109126" y="0"/>
                </a:lnTo>
                <a:lnTo>
                  <a:pt x="6109126" y="2875108"/>
                </a:lnTo>
                <a:lnTo>
                  <a:pt x="0" y="2875108"/>
                </a:lnTo>
                <a:lnTo>
                  <a:pt x="0" y="0"/>
                </a:lnTo>
                <a:close/>
              </a:path>
            </a:pathLst>
          </a:custGeom>
          <a:blipFill>
            <a:blip r:embed="rId5"/>
            <a:stretch>
              <a:fillRect l="0" t="0" r="0" b="0"/>
            </a:stretch>
          </a:blipFill>
        </p:spPr>
      </p:sp>
      <p:sp>
        <p:nvSpPr>
          <p:cNvPr name="TextBox 9" id="9"/>
          <p:cNvSpPr txBox="true"/>
          <p:nvPr/>
        </p:nvSpPr>
        <p:spPr>
          <a:xfrm rot="0">
            <a:off x="3810774" y="445770"/>
            <a:ext cx="10620408" cy="1377949"/>
          </a:xfrm>
          <a:prstGeom prst="rect">
            <a:avLst/>
          </a:prstGeom>
        </p:spPr>
        <p:txBody>
          <a:bodyPr anchor="t" rtlCol="false" tIns="0" lIns="0" bIns="0" rIns="0">
            <a:spAutoFit/>
          </a:bodyPr>
          <a:lstStyle/>
          <a:p>
            <a:pPr algn="ctr">
              <a:lnSpc>
                <a:spcPts val="11200"/>
              </a:lnSpc>
            </a:pPr>
            <a:r>
              <a:rPr lang="en-US" sz="8000">
                <a:solidFill>
                  <a:srgbClr val="000000"/>
                </a:solidFill>
                <a:latin typeface="Aileron Bold"/>
              </a:rPr>
              <a:t>WEBSITE</a:t>
            </a:r>
          </a:p>
        </p:txBody>
      </p:sp>
    </p:spTree>
  </p:cSld>
  <p:clrMapOvr>
    <a:masterClrMapping/>
  </p:clrMapOvr>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6861465" y="5508359"/>
            <a:ext cx="3917370" cy="743832"/>
            <a:chOff x="0" y="0"/>
            <a:chExt cx="5223160" cy="991776"/>
          </a:xfrm>
        </p:grpSpPr>
        <p:grpSp>
          <p:nvGrpSpPr>
            <p:cNvPr name="Group 3" id="3"/>
            <p:cNvGrpSpPr/>
            <p:nvPr/>
          </p:nvGrpSpPr>
          <p:grpSpPr>
            <a:xfrm rot="0">
              <a:off x="0" y="0"/>
              <a:ext cx="5223160" cy="991776"/>
              <a:chOff x="0" y="0"/>
              <a:chExt cx="1031735" cy="195906"/>
            </a:xfrm>
          </p:grpSpPr>
          <p:sp>
            <p:nvSpPr>
              <p:cNvPr name="Freeform 4" id="4"/>
              <p:cNvSpPr/>
              <p:nvPr/>
            </p:nvSpPr>
            <p:spPr>
              <a:xfrm flipH="false" flipV="false" rot="0">
                <a:off x="0" y="0"/>
                <a:ext cx="1031735" cy="195906"/>
              </a:xfrm>
              <a:custGeom>
                <a:avLst/>
                <a:gdLst/>
                <a:ahLst/>
                <a:cxnLst/>
                <a:rect r="r" b="b" t="t" l="l"/>
                <a:pathLst>
                  <a:path h="195906" w="1031735">
                    <a:moveTo>
                      <a:pt x="0" y="0"/>
                    </a:moveTo>
                    <a:lnTo>
                      <a:pt x="1031735" y="0"/>
                    </a:lnTo>
                    <a:lnTo>
                      <a:pt x="1031735" y="195906"/>
                    </a:lnTo>
                    <a:lnTo>
                      <a:pt x="0" y="195906"/>
                    </a:lnTo>
                    <a:close/>
                  </a:path>
                </a:pathLst>
              </a:custGeom>
              <a:solidFill>
                <a:srgbClr val="247F94"/>
              </a:solidFill>
            </p:spPr>
          </p:sp>
          <p:sp>
            <p:nvSpPr>
              <p:cNvPr name="TextBox 5" id="5"/>
              <p:cNvSpPr txBox="true"/>
              <p:nvPr/>
            </p:nvSpPr>
            <p:spPr>
              <a:xfrm>
                <a:off x="0" y="-57150"/>
                <a:ext cx="1031735" cy="253056"/>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383782" y="79116"/>
              <a:ext cx="3667761" cy="766869"/>
            </a:xfrm>
            <a:prstGeom prst="rect">
              <a:avLst/>
            </a:prstGeom>
          </p:spPr>
          <p:txBody>
            <a:bodyPr anchor="t" rtlCol="false" tIns="0" lIns="0" bIns="0" rIns="0">
              <a:spAutoFit/>
            </a:bodyPr>
            <a:lstStyle/>
            <a:p>
              <a:pPr>
                <a:lnSpc>
                  <a:spcPts val="4864"/>
                </a:lnSpc>
                <a:spcBef>
                  <a:spcPct val="0"/>
                </a:spcBef>
              </a:pPr>
              <a:r>
                <a:rPr lang="en-US" sz="3499">
                  <a:solidFill>
                    <a:srgbClr val="FFFFFF"/>
                  </a:solidFill>
                  <a:latin typeface="Aileron Ultra-Bold"/>
                </a:rPr>
                <a:t>WEBSITE</a:t>
              </a:r>
            </a:p>
          </p:txBody>
        </p:sp>
      </p:grpSp>
      <p:grpSp>
        <p:nvGrpSpPr>
          <p:cNvPr name="Group 7" id="7"/>
          <p:cNvGrpSpPr/>
          <p:nvPr/>
        </p:nvGrpSpPr>
        <p:grpSpPr>
          <a:xfrm rot="0">
            <a:off x="6861465" y="4243374"/>
            <a:ext cx="3917370" cy="743832"/>
            <a:chOff x="0" y="0"/>
            <a:chExt cx="5223160" cy="991776"/>
          </a:xfrm>
        </p:grpSpPr>
        <p:grpSp>
          <p:nvGrpSpPr>
            <p:cNvPr name="Group 8" id="8"/>
            <p:cNvGrpSpPr/>
            <p:nvPr/>
          </p:nvGrpSpPr>
          <p:grpSpPr>
            <a:xfrm rot="0">
              <a:off x="0" y="0"/>
              <a:ext cx="5223160" cy="991776"/>
              <a:chOff x="0" y="0"/>
              <a:chExt cx="1031735" cy="195906"/>
            </a:xfrm>
          </p:grpSpPr>
          <p:sp>
            <p:nvSpPr>
              <p:cNvPr name="Freeform 9" id="9"/>
              <p:cNvSpPr/>
              <p:nvPr/>
            </p:nvSpPr>
            <p:spPr>
              <a:xfrm flipH="false" flipV="false" rot="0">
                <a:off x="0" y="0"/>
                <a:ext cx="1031735" cy="195906"/>
              </a:xfrm>
              <a:custGeom>
                <a:avLst/>
                <a:gdLst/>
                <a:ahLst/>
                <a:cxnLst/>
                <a:rect r="r" b="b" t="t" l="l"/>
                <a:pathLst>
                  <a:path h="195906" w="1031735">
                    <a:moveTo>
                      <a:pt x="0" y="0"/>
                    </a:moveTo>
                    <a:lnTo>
                      <a:pt x="1031735" y="0"/>
                    </a:lnTo>
                    <a:lnTo>
                      <a:pt x="1031735" y="195906"/>
                    </a:lnTo>
                    <a:lnTo>
                      <a:pt x="0" y="195906"/>
                    </a:lnTo>
                    <a:close/>
                  </a:path>
                </a:pathLst>
              </a:custGeom>
              <a:solidFill>
                <a:srgbClr val="247F94"/>
              </a:solidFill>
            </p:spPr>
          </p:sp>
          <p:sp>
            <p:nvSpPr>
              <p:cNvPr name="TextBox 10" id="10"/>
              <p:cNvSpPr txBox="true"/>
              <p:nvPr/>
            </p:nvSpPr>
            <p:spPr>
              <a:xfrm>
                <a:off x="0" y="-57150"/>
                <a:ext cx="1031735" cy="253056"/>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1383782" y="79116"/>
              <a:ext cx="3667761" cy="766869"/>
            </a:xfrm>
            <a:prstGeom prst="rect">
              <a:avLst/>
            </a:prstGeom>
          </p:spPr>
          <p:txBody>
            <a:bodyPr anchor="t" rtlCol="false" tIns="0" lIns="0" bIns="0" rIns="0">
              <a:spAutoFit/>
            </a:bodyPr>
            <a:lstStyle/>
            <a:p>
              <a:pPr>
                <a:lnSpc>
                  <a:spcPts val="4864"/>
                </a:lnSpc>
                <a:spcBef>
                  <a:spcPct val="0"/>
                </a:spcBef>
              </a:pPr>
              <a:r>
                <a:rPr lang="en-US" sz="3499">
                  <a:solidFill>
                    <a:srgbClr val="FFFFFF"/>
                  </a:solidFill>
                  <a:latin typeface="Aileron Ultra-Bold"/>
                </a:rPr>
                <a:t>PHONE</a:t>
              </a:r>
            </a:p>
          </p:txBody>
        </p:sp>
      </p:grpSp>
      <p:grpSp>
        <p:nvGrpSpPr>
          <p:cNvPr name="Group 12" id="12"/>
          <p:cNvGrpSpPr/>
          <p:nvPr/>
        </p:nvGrpSpPr>
        <p:grpSpPr>
          <a:xfrm rot="0">
            <a:off x="6861465" y="6773343"/>
            <a:ext cx="3917370" cy="743832"/>
            <a:chOff x="0" y="0"/>
            <a:chExt cx="5223160" cy="991776"/>
          </a:xfrm>
        </p:grpSpPr>
        <p:grpSp>
          <p:nvGrpSpPr>
            <p:cNvPr name="Group 13" id="13"/>
            <p:cNvGrpSpPr/>
            <p:nvPr/>
          </p:nvGrpSpPr>
          <p:grpSpPr>
            <a:xfrm rot="0">
              <a:off x="0" y="0"/>
              <a:ext cx="5223160" cy="991776"/>
              <a:chOff x="0" y="0"/>
              <a:chExt cx="1031735" cy="195906"/>
            </a:xfrm>
          </p:grpSpPr>
          <p:sp>
            <p:nvSpPr>
              <p:cNvPr name="Freeform 14" id="14"/>
              <p:cNvSpPr/>
              <p:nvPr/>
            </p:nvSpPr>
            <p:spPr>
              <a:xfrm flipH="false" flipV="false" rot="0">
                <a:off x="0" y="0"/>
                <a:ext cx="1031735" cy="195906"/>
              </a:xfrm>
              <a:custGeom>
                <a:avLst/>
                <a:gdLst/>
                <a:ahLst/>
                <a:cxnLst/>
                <a:rect r="r" b="b" t="t" l="l"/>
                <a:pathLst>
                  <a:path h="195906" w="1031735">
                    <a:moveTo>
                      <a:pt x="0" y="0"/>
                    </a:moveTo>
                    <a:lnTo>
                      <a:pt x="1031735" y="0"/>
                    </a:lnTo>
                    <a:lnTo>
                      <a:pt x="1031735" y="195906"/>
                    </a:lnTo>
                    <a:lnTo>
                      <a:pt x="0" y="195906"/>
                    </a:lnTo>
                    <a:close/>
                  </a:path>
                </a:pathLst>
              </a:custGeom>
              <a:solidFill>
                <a:srgbClr val="247F94"/>
              </a:solidFill>
            </p:spPr>
          </p:sp>
          <p:sp>
            <p:nvSpPr>
              <p:cNvPr name="TextBox 15" id="15"/>
              <p:cNvSpPr txBox="true"/>
              <p:nvPr/>
            </p:nvSpPr>
            <p:spPr>
              <a:xfrm>
                <a:off x="0" y="-57150"/>
                <a:ext cx="1031735" cy="253056"/>
              </a:xfrm>
              <a:prstGeom prst="rect">
                <a:avLst/>
              </a:prstGeom>
            </p:spPr>
            <p:txBody>
              <a:bodyPr anchor="ctr" rtlCol="false" tIns="50800" lIns="50800" bIns="50800" rIns="50800"/>
              <a:lstStyle/>
              <a:p>
                <a:pPr algn="ctr">
                  <a:lnSpc>
                    <a:spcPts val="2659"/>
                  </a:lnSpc>
                  <a:spcBef>
                    <a:spcPct val="0"/>
                  </a:spcBef>
                </a:pPr>
              </a:p>
            </p:txBody>
          </p:sp>
        </p:grpSp>
        <p:sp>
          <p:nvSpPr>
            <p:cNvPr name="TextBox 16" id="16"/>
            <p:cNvSpPr txBox="true"/>
            <p:nvPr/>
          </p:nvSpPr>
          <p:spPr>
            <a:xfrm rot="0">
              <a:off x="1383782" y="79116"/>
              <a:ext cx="3667761" cy="766869"/>
            </a:xfrm>
            <a:prstGeom prst="rect">
              <a:avLst/>
            </a:prstGeom>
          </p:spPr>
          <p:txBody>
            <a:bodyPr anchor="t" rtlCol="false" tIns="0" lIns="0" bIns="0" rIns="0">
              <a:spAutoFit/>
            </a:bodyPr>
            <a:lstStyle/>
            <a:p>
              <a:pPr>
                <a:lnSpc>
                  <a:spcPts val="4864"/>
                </a:lnSpc>
                <a:spcBef>
                  <a:spcPct val="0"/>
                </a:spcBef>
              </a:pPr>
              <a:r>
                <a:rPr lang="en-US" sz="3499">
                  <a:solidFill>
                    <a:srgbClr val="FFFFFF"/>
                  </a:solidFill>
                  <a:latin typeface="Aileron Ultra-Bold"/>
                </a:rPr>
                <a:t>EMAIL</a:t>
              </a:r>
            </a:p>
          </p:txBody>
        </p:sp>
      </p:grpSp>
      <p:grpSp>
        <p:nvGrpSpPr>
          <p:cNvPr name="Group 17" id="17"/>
          <p:cNvGrpSpPr/>
          <p:nvPr/>
        </p:nvGrpSpPr>
        <p:grpSpPr>
          <a:xfrm rot="0">
            <a:off x="6861465" y="8038327"/>
            <a:ext cx="3917370" cy="743832"/>
            <a:chOff x="0" y="0"/>
            <a:chExt cx="5223160" cy="991776"/>
          </a:xfrm>
        </p:grpSpPr>
        <p:grpSp>
          <p:nvGrpSpPr>
            <p:cNvPr name="Group 18" id="18"/>
            <p:cNvGrpSpPr/>
            <p:nvPr/>
          </p:nvGrpSpPr>
          <p:grpSpPr>
            <a:xfrm rot="0">
              <a:off x="0" y="0"/>
              <a:ext cx="5223160" cy="991776"/>
              <a:chOff x="0" y="0"/>
              <a:chExt cx="1031735" cy="195906"/>
            </a:xfrm>
          </p:grpSpPr>
          <p:sp>
            <p:nvSpPr>
              <p:cNvPr name="Freeform 19" id="19"/>
              <p:cNvSpPr/>
              <p:nvPr/>
            </p:nvSpPr>
            <p:spPr>
              <a:xfrm flipH="false" flipV="false" rot="0">
                <a:off x="0" y="0"/>
                <a:ext cx="1031735" cy="195906"/>
              </a:xfrm>
              <a:custGeom>
                <a:avLst/>
                <a:gdLst/>
                <a:ahLst/>
                <a:cxnLst/>
                <a:rect r="r" b="b" t="t" l="l"/>
                <a:pathLst>
                  <a:path h="195906" w="1031735">
                    <a:moveTo>
                      <a:pt x="0" y="0"/>
                    </a:moveTo>
                    <a:lnTo>
                      <a:pt x="1031735" y="0"/>
                    </a:lnTo>
                    <a:lnTo>
                      <a:pt x="1031735" y="195906"/>
                    </a:lnTo>
                    <a:lnTo>
                      <a:pt x="0" y="195906"/>
                    </a:lnTo>
                    <a:close/>
                  </a:path>
                </a:pathLst>
              </a:custGeom>
              <a:solidFill>
                <a:srgbClr val="247F94"/>
              </a:solidFill>
            </p:spPr>
          </p:sp>
          <p:sp>
            <p:nvSpPr>
              <p:cNvPr name="TextBox 20" id="20"/>
              <p:cNvSpPr txBox="true"/>
              <p:nvPr/>
            </p:nvSpPr>
            <p:spPr>
              <a:xfrm>
                <a:off x="0" y="-57150"/>
                <a:ext cx="1031735" cy="253056"/>
              </a:xfrm>
              <a:prstGeom prst="rect">
                <a:avLst/>
              </a:prstGeom>
            </p:spPr>
            <p:txBody>
              <a:bodyPr anchor="ctr" rtlCol="false" tIns="50800" lIns="50800" bIns="50800" rIns="50800"/>
              <a:lstStyle/>
              <a:p>
                <a:pPr algn="ctr">
                  <a:lnSpc>
                    <a:spcPts val="2659"/>
                  </a:lnSpc>
                  <a:spcBef>
                    <a:spcPct val="0"/>
                  </a:spcBef>
                </a:pPr>
              </a:p>
            </p:txBody>
          </p:sp>
        </p:grpSp>
        <p:sp>
          <p:nvSpPr>
            <p:cNvPr name="TextBox 21" id="21"/>
            <p:cNvSpPr txBox="true"/>
            <p:nvPr/>
          </p:nvSpPr>
          <p:spPr>
            <a:xfrm rot="0">
              <a:off x="1383782" y="79116"/>
              <a:ext cx="3667761" cy="766869"/>
            </a:xfrm>
            <a:prstGeom prst="rect">
              <a:avLst/>
            </a:prstGeom>
          </p:spPr>
          <p:txBody>
            <a:bodyPr anchor="t" rtlCol="false" tIns="0" lIns="0" bIns="0" rIns="0">
              <a:spAutoFit/>
            </a:bodyPr>
            <a:lstStyle/>
            <a:p>
              <a:pPr>
                <a:lnSpc>
                  <a:spcPts val="4864"/>
                </a:lnSpc>
                <a:spcBef>
                  <a:spcPct val="0"/>
                </a:spcBef>
              </a:pPr>
              <a:r>
                <a:rPr lang="en-US" sz="3499">
                  <a:solidFill>
                    <a:srgbClr val="FFFFFF"/>
                  </a:solidFill>
                  <a:latin typeface="Aileron Ultra-Bold"/>
                </a:rPr>
                <a:t>ADDRESS</a:t>
              </a:r>
            </a:p>
          </p:txBody>
        </p:sp>
      </p:grpSp>
      <p:grpSp>
        <p:nvGrpSpPr>
          <p:cNvPr name="Group 22" id="22"/>
          <p:cNvGrpSpPr/>
          <p:nvPr/>
        </p:nvGrpSpPr>
        <p:grpSpPr>
          <a:xfrm rot="0">
            <a:off x="-185689" y="-694447"/>
            <a:ext cx="7518065" cy="11314804"/>
            <a:chOff x="0" y="0"/>
            <a:chExt cx="1980066" cy="2980031"/>
          </a:xfrm>
        </p:grpSpPr>
        <p:sp>
          <p:nvSpPr>
            <p:cNvPr name="Freeform 23" id="23"/>
            <p:cNvSpPr/>
            <p:nvPr/>
          </p:nvSpPr>
          <p:spPr>
            <a:xfrm flipH="false" flipV="false" rot="0">
              <a:off x="0" y="0"/>
              <a:ext cx="1980066" cy="2980031"/>
            </a:xfrm>
            <a:custGeom>
              <a:avLst/>
              <a:gdLst/>
              <a:ahLst/>
              <a:cxnLst/>
              <a:rect r="r" b="b" t="t" l="l"/>
              <a:pathLst>
                <a:path h="2980031" w="1980066">
                  <a:moveTo>
                    <a:pt x="0" y="0"/>
                  </a:moveTo>
                  <a:lnTo>
                    <a:pt x="1980066" y="0"/>
                  </a:lnTo>
                  <a:lnTo>
                    <a:pt x="1980066" y="2980031"/>
                  </a:lnTo>
                  <a:lnTo>
                    <a:pt x="0" y="2980031"/>
                  </a:lnTo>
                  <a:close/>
                </a:path>
              </a:pathLst>
            </a:custGeom>
            <a:solidFill>
              <a:srgbClr val="3BCCDD"/>
            </a:solidFill>
          </p:spPr>
        </p:sp>
        <p:sp>
          <p:nvSpPr>
            <p:cNvPr name="TextBox 24" id="24"/>
            <p:cNvSpPr txBox="true"/>
            <p:nvPr/>
          </p:nvSpPr>
          <p:spPr>
            <a:xfrm>
              <a:off x="0" y="-57150"/>
              <a:ext cx="1980066" cy="3037181"/>
            </a:xfrm>
            <a:prstGeom prst="rect">
              <a:avLst/>
            </a:prstGeom>
          </p:spPr>
          <p:txBody>
            <a:bodyPr anchor="ctr" rtlCol="false" tIns="50800" lIns="50800" bIns="50800" rIns="50800"/>
            <a:lstStyle/>
            <a:p>
              <a:pPr algn="ctr">
                <a:lnSpc>
                  <a:spcPts val="2659"/>
                </a:lnSpc>
                <a:spcBef>
                  <a:spcPct val="0"/>
                </a:spcBef>
              </a:pPr>
            </a:p>
          </p:txBody>
        </p:sp>
      </p:grpSp>
      <p:grpSp>
        <p:nvGrpSpPr>
          <p:cNvPr name="Group 25" id="25"/>
          <p:cNvGrpSpPr/>
          <p:nvPr/>
        </p:nvGrpSpPr>
        <p:grpSpPr>
          <a:xfrm rot="0">
            <a:off x="-185689" y="1028700"/>
            <a:ext cx="8520783" cy="1731830"/>
            <a:chOff x="0" y="0"/>
            <a:chExt cx="2244157" cy="456120"/>
          </a:xfrm>
        </p:grpSpPr>
        <p:sp>
          <p:nvSpPr>
            <p:cNvPr name="Freeform 26" id="26"/>
            <p:cNvSpPr/>
            <p:nvPr/>
          </p:nvSpPr>
          <p:spPr>
            <a:xfrm flipH="false" flipV="false" rot="0">
              <a:off x="0" y="0"/>
              <a:ext cx="2244157" cy="456120"/>
            </a:xfrm>
            <a:custGeom>
              <a:avLst/>
              <a:gdLst/>
              <a:ahLst/>
              <a:cxnLst/>
              <a:rect r="r" b="b" t="t" l="l"/>
              <a:pathLst>
                <a:path h="456120" w="2244157">
                  <a:moveTo>
                    <a:pt x="0" y="0"/>
                  </a:moveTo>
                  <a:lnTo>
                    <a:pt x="2244157" y="0"/>
                  </a:lnTo>
                  <a:lnTo>
                    <a:pt x="2244157" y="456120"/>
                  </a:lnTo>
                  <a:lnTo>
                    <a:pt x="0" y="456120"/>
                  </a:lnTo>
                  <a:close/>
                </a:path>
              </a:pathLst>
            </a:custGeom>
            <a:solidFill>
              <a:srgbClr val="247F94"/>
            </a:solidFill>
          </p:spPr>
        </p:sp>
        <p:sp>
          <p:nvSpPr>
            <p:cNvPr name="TextBox 27" id="27"/>
            <p:cNvSpPr txBox="true"/>
            <p:nvPr/>
          </p:nvSpPr>
          <p:spPr>
            <a:xfrm>
              <a:off x="0" y="-57150"/>
              <a:ext cx="2244157" cy="513270"/>
            </a:xfrm>
            <a:prstGeom prst="rect">
              <a:avLst/>
            </a:prstGeom>
          </p:spPr>
          <p:txBody>
            <a:bodyPr anchor="ctr" rtlCol="false" tIns="50800" lIns="50800" bIns="50800" rIns="50800"/>
            <a:lstStyle/>
            <a:p>
              <a:pPr algn="ctr">
                <a:lnSpc>
                  <a:spcPts val="2659"/>
                </a:lnSpc>
                <a:spcBef>
                  <a:spcPct val="0"/>
                </a:spcBef>
              </a:pPr>
            </a:p>
          </p:txBody>
        </p:sp>
      </p:grpSp>
      <p:grpSp>
        <p:nvGrpSpPr>
          <p:cNvPr name="Group 28" id="28"/>
          <p:cNvGrpSpPr/>
          <p:nvPr/>
        </p:nvGrpSpPr>
        <p:grpSpPr>
          <a:xfrm rot="0">
            <a:off x="-185689" y="9668419"/>
            <a:ext cx="19049323" cy="951938"/>
            <a:chOff x="0" y="0"/>
            <a:chExt cx="5017106" cy="250716"/>
          </a:xfrm>
        </p:grpSpPr>
        <p:sp>
          <p:nvSpPr>
            <p:cNvPr name="Freeform 29" id="29"/>
            <p:cNvSpPr/>
            <p:nvPr/>
          </p:nvSpPr>
          <p:spPr>
            <a:xfrm flipH="false" flipV="false" rot="0">
              <a:off x="0" y="0"/>
              <a:ext cx="5017106" cy="250716"/>
            </a:xfrm>
            <a:custGeom>
              <a:avLst/>
              <a:gdLst/>
              <a:ahLst/>
              <a:cxnLst/>
              <a:rect r="r" b="b" t="t" l="l"/>
              <a:pathLst>
                <a:path h="250716" w="5017106">
                  <a:moveTo>
                    <a:pt x="0" y="0"/>
                  </a:moveTo>
                  <a:lnTo>
                    <a:pt x="5017106" y="0"/>
                  </a:lnTo>
                  <a:lnTo>
                    <a:pt x="5017106" y="250716"/>
                  </a:lnTo>
                  <a:lnTo>
                    <a:pt x="0" y="250716"/>
                  </a:lnTo>
                  <a:close/>
                </a:path>
              </a:pathLst>
            </a:custGeom>
            <a:solidFill>
              <a:srgbClr val="247F94"/>
            </a:solidFill>
          </p:spPr>
        </p:sp>
        <p:sp>
          <p:nvSpPr>
            <p:cNvPr name="TextBox 30" id="30"/>
            <p:cNvSpPr txBox="true"/>
            <p:nvPr/>
          </p:nvSpPr>
          <p:spPr>
            <a:xfrm>
              <a:off x="0" y="-57150"/>
              <a:ext cx="5017106" cy="307866"/>
            </a:xfrm>
            <a:prstGeom prst="rect">
              <a:avLst/>
            </a:prstGeom>
          </p:spPr>
          <p:txBody>
            <a:bodyPr anchor="ctr" rtlCol="false" tIns="50800" lIns="50800" bIns="50800" rIns="50800"/>
            <a:lstStyle/>
            <a:p>
              <a:pPr algn="ctr">
                <a:lnSpc>
                  <a:spcPts val="2659"/>
                </a:lnSpc>
                <a:spcBef>
                  <a:spcPct val="0"/>
                </a:spcBef>
              </a:pPr>
            </a:p>
          </p:txBody>
        </p:sp>
      </p:grpSp>
      <p:sp>
        <p:nvSpPr>
          <p:cNvPr name="TextBox 31" id="31"/>
          <p:cNvSpPr txBox="true"/>
          <p:nvPr/>
        </p:nvSpPr>
        <p:spPr>
          <a:xfrm rot="0">
            <a:off x="1028700" y="1124678"/>
            <a:ext cx="9033298" cy="1377949"/>
          </a:xfrm>
          <a:prstGeom prst="rect">
            <a:avLst/>
          </a:prstGeom>
        </p:spPr>
        <p:txBody>
          <a:bodyPr anchor="t" rtlCol="false" tIns="0" lIns="0" bIns="0" rIns="0">
            <a:spAutoFit/>
          </a:bodyPr>
          <a:lstStyle/>
          <a:p>
            <a:pPr>
              <a:lnSpc>
                <a:spcPts val="11200"/>
              </a:lnSpc>
            </a:pPr>
            <a:r>
              <a:rPr lang="en-US" sz="8000">
                <a:solidFill>
                  <a:srgbClr val="FFFFFF"/>
                </a:solidFill>
                <a:latin typeface="Aileron Ultra-Bold"/>
              </a:rPr>
              <a:t>CONTACT US</a:t>
            </a:r>
          </a:p>
        </p:txBody>
      </p:sp>
      <p:sp>
        <p:nvSpPr>
          <p:cNvPr name="TextBox 32" id="32"/>
          <p:cNvSpPr txBox="true"/>
          <p:nvPr/>
        </p:nvSpPr>
        <p:spPr>
          <a:xfrm rot="0">
            <a:off x="1028700" y="4290060"/>
            <a:ext cx="5330683" cy="4181476"/>
          </a:xfrm>
          <a:prstGeom prst="rect">
            <a:avLst/>
          </a:prstGeom>
        </p:spPr>
        <p:txBody>
          <a:bodyPr anchor="t" rtlCol="false" tIns="0" lIns="0" bIns="0" rIns="0">
            <a:spAutoFit/>
          </a:bodyPr>
          <a:lstStyle/>
          <a:p>
            <a:pPr>
              <a:lnSpc>
                <a:spcPts val="4199"/>
              </a:lnSpc>
            </a:pPr>
            <a:r>
              <a:rPr lang="en-US" sz="2999" spc="59">
                <a:solidFill>
                  <a:srgbClr val="000000"/>
                </a:solidFill>
                <a:latin typeface="Roboto Bold"/>
              </a:rPr>
              <a:t>We aim to provide a smooth, intuitive and simple solution to our customers who are in the real estate market. However, some issues might have escaped our notice. For any queries, you can contact us on these channels. </a:t>
            </a:r>
          </a:p>
        </p:txBody>
      </p:sp>
      <p:sp>
        <p:nvSpPr>
          <p:cNvPr name="TextBox 33" id="33"/>
          <p:cNvSpPr txBox="true"/>
          <p:nvPr/>
        </p:nvSpPr>
        <p:spPr>
          <a:xfrm rot="0">
            <a:off x="11118121" y="7965355"/>
            <a:ext cx="6141179" cy="1042035"/>
          </a:xfrm>
          <a:prstGeom prst="rect">
            <a:avLst/>
          </a:prstGeom>
        </p:spPr>
        <p:txBody>
          <a:bodyPr anchor="t" rtlCol="false" tIns="0" lIns="0" bIns="0" rIns="0">
            <a:spAutoFit/>
          </a:bodyPr>
          <a:lstStyle/>
          <a:p>
            <a:pPr>
              <a:lnSpc>
                <a:spcPts val="4170"/>
              </a:lnSpc>
              <a:spcBef>
                <a:spcPct val="0"/>
              </a:spcBef>
            </a:pPr>
            <a:r>
              <a:rPr lang="en-US" sz="3000">
                <a:solidFill>
                  <a:srgbClr val="000000"/>
                </a:solidFill>
                <a:latin typeface="Roboto Bold"/>
              </a:rPr>
              <a:t>18, EP Block, Salt Lake, Bidhannagar, Kolkata - 700091</a:t>
            </a:r>
          </a:p>
        </p:txBody>
      </p:sp>
      <p:sp>
        <p:nvSpPr>
          <p:cNvPr name="TextBox 34" id="34"/>
          <p:cNvSpPr txBox="true"/>
          <p:nvPr/>
        </p:nvSpPr>
        <p:spPr>
          <a:xfrm rot="0">
            <a:off x="11118121" y="6852841"/>
            <a:ext cx="6141179" cy="518160"/>
          </a:xfrm>
          <a:prstGeom prst="rect">
            <a:avLst/>
          </a:prstGeom>
        </p:spPr>
        <p:txBody>
          <a:bodyPr anchor="t" rtlCol="false" tIns="0" lIns="0" bIns="0" rIns="0">
            <a:spAutoFit/>
          </a:bodyPr>
          <a:lstStyle/>
          <a:p>
            <a:pPr>
              <a:lnSpc>
                <a:spcPts val="4170"/>
              </a:lnSpc>
              <a:spcBef>
                <a:spcPct val="0"/>
              </a:spcBef>
            </a:pPr>
            <a:r>
              <a:rPr lang="en-US" sz="3000">
                <a:solidFill>
                  <a:srgbClr val="000000"/>
                </a:solidFill>
                <a:latin typeface="Roboto Bold"/>
              </a:rPr>
              <a:t>diptendumaj588@gmail.com</a:t>
            </a:r>
          </a:p>
        </p:txBody>
      </p:sp>
      <p:sp>
        <p:nvSpPr>
          <p:cNvPr name="TextBox 35" id="35"/>
          <p:cNvSpPr txBox="true"/>
          <p:nvPr/>
        </p:nvSpPr>
        <p:spPr>
          <a:xfrm rot="0">
            <a:off x="11118121" y="5495782"/>
            <a:ext cx="6141179" cy="828675"/>
          </a:xfrm>
          <a:prstGeom prst="rect">
            <a:avLst/>
          </a:prstGeom>
        </p:spPr>
        <p:txBody>
          <a:bodyPr anchor="t" rtlCol="false" tIns="0" lIns="0" bIns="0" rIns="0">
            <a:spAutoFit/>
          </a:bodyPr>
          <a:lstStyle/>
          <a:p>
            <a:pPr>
              <a:lnSpc>
                <a:spcPts val="3150"/>
              </a:lnSpc>
            </a:pPr>
            <a:r>
              <a:rPr lang="en-US" sz="3000">
                <a:solidFill>
                  <a:srgbClr val="000000"/>
                </a:solidFill>
                <a:latin typeface="Roboto Bold"/>
              </a:rPr>
              <a:t>https://github.com/DMaj-7/RealEstateManagementSystem</a:t>
            </a:r>
          </a:p>
        </p:txBody>
      </p:sp>
      <p:sp>
        <p:nvSpPr>
          <p:cNvPr name="TextBox 36" id="36"/>
          <p:cNvSpPr txBox="true"/>
          <p:nvPr/>
        </p:nvSpPr>
        <p:spPr>
          <a:xfrm rot="0">
            <a:off x="11167261" y="4282232"/>
            <a:ext cx="3563541" cy="589915"/>
          </a:xfrm>
          <a:prstGeom prst="rect">
            <a:avLst/>
          </a:prstGeom>
        </p:spPr>
        <p:txBody>
          <a:bodyPr anchor="t" rtlCol="false" tIns="0" lIns="0" bIns="0" rIns="0">
            <a:spAutoFit/>
          </a:bodyPr>
          <a:lstStyle/>
          <a:p>
            <a:pPr algn="ctr">
              <a:lnSpc>
                <a:spcPts val="4759"/>
              </a:lnSpc>
            </a:pPr>
            <a:r>
              <a:rPr lang="en-US" sz="3399">
                <a:solidFill>
                  <a:srgbClr val="000000"/>
                </a:solidFill>
                <a:latin typeface="Roboto Bold"/>
              </a:rPr>
              <a:t>+91 94330215842</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4877685"/>
            <a:ext cx="18288000" cy="5409315"/>
            <a:chOff x="0" y="0"/>
            <a:chExt cx="24384000" cy="7212420"/>
          </a:xfrm>
        </p:grpSpPr>
        <p:pic>
          <p:nvPicPr>
            <p:cNvPr name="Picture 3" id="3"/>
            <p:cNvPicPr>
              <a:picLocks noChangeAspect="true"/>
            </p:cNvPicPr>
            <p:nvPr/>
          </p:nvPicPr>
          <p:blipFill>
            <a:blip r:embed="rId2"/>
            <a:srcRect l="0" t="21428" r="0" b="34217"/>
            <a:stretch>
              <a:fillRect/>
            </a:stretch>
          </p:blipFill>
          <p:spPr>
            <a:xfrm flipH="false" flipV="false">
              <a:off x="0" y="0"/>
              <a:ext cx="24384000" cy="7212420"/>
            </a:xfrm>
            <a:prstGeom prst="rect">
              <a:avLst/>
            </a:prstGeom>
          </p:spPr>
        </p:pic>
      </p:grpSp>
      <p:grpSp>
        <p:nvGrpSpPr>
          <p:cNvPr name="Group 4" id="4"/>
          <p:cNvGrpSpPr/>
          <p:nvPr/>
        </p:nvGrpSpPr>
        <p:grpSpPr>
          <a:xfrm rot="0">
            <a:off x="-185689" y="1803831"/>
            <a:ext cx="18659377" cy="2084638"/>
            <a:chOff x="0" y="0"/>
            <a:chExt cx="4914404" cy="549041"/>
          </a:xfrm>
        </p:grpSpPr>
        <p:sp>
          <p:nvSpPr>
            <p:cNvPr name="Freeform 5" id="5"/>
            <p:cNvSpPr/>
            <p:nvPr/>
          </p:nvSpPr>
          <p:spPr>
            <a:xfrm flipH="false" flipV="false" rot="0">
              <a:off x="0" y="0"/>
              <a:ext cx="4914404" cy="549041"/>
            </a:xfrm>
            <a:custGeom>
              <a:avLst/>
              <a:gdLst/>
              <a:ahLst/>
              <a:cxnLst/>
              <a:rect r="r" b="b" t="t" l="l"/>
              <a:pathLst>
                <a:path h="549041" w="4914404">
                  <a:moveTo>
                    <a:pt x="0" y="0"/>
                  </a:moveTo>
                  <a:lnTo>
                    <a:pt x="4914404" y="0"/>
                  </a:lnTo>
                  <a:lnTo>
                    <a:pt x="4914404" y="549041"/>
                  </a:lnTo>
                  <a:lnTo>
                    <a:pt x="0" y="549041"/>
                  </a:lnTo>
                  <a:close/>
                </a:path>
              </a:pathLst>
            </a:custGeom>
            <a:solidFill>
              <a:srgbClr val="247F94"/>
            </a:solidFill>
          </p:spPr>
        </p:sp>
        <p:sp>
          <p:nvSpPr>
            <p:cNvPr name="TextBox 6" id="6"/>
            <p:cNvSpPr txBox="true"/>
            <p:nvPr/>
          </p:nvSpPr>
          <p:spPr>
            <a:xfrm>
              <a:off x="0" y="-57150"/>
              <a:ext cx="4914404" cy="606191"/>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185689" y="3644806"/>
            <a:ext cx="18659377" cy="1194779"/>
            <a:chOff x="0" y="0"/>
            <a:chExt cx="4914404" cy="314674"/>
          </a:xfrm>
        </p:grpSpPr>
        <p:sp>
          <p:nvSpPr>
            <p:cNvPr name="Freeform 8" id="8"/>
            <p:cNvSpPr/>
            <p:nvPr/>
          </p:nvSpPr>
          <p:spPr>
            <a:xfrm flipH="false" flipV="false" rot="0">
              <a:off x="0" y="0"/>
              <a:ext cx="4914404" cy="314674"/>
            </a:xfrm>
            <a:custGeom>
              <a:avLst/>
              <a:gdLst/>
              <a:ahLst/>
              <a:cxnLst/>
              <a:rect r="r" b="b" t="t" l="l"/>
              <a:pathLst>
                <a:path h="314674" w="4914404">
                  <a:moveTo>
                    <a:pt x="0" y="0"/>
                  </a:moveTo>
                  <a:lnTo>
                    <a:pt x="4914404" y="0"/>
                  </a:lnTo>
                  <a:lnTo>
                    <a:pt x="4914404" y="314674"/>
                  </a:lnTo>
                  <a:lnTo>
                    <a:pt x="0" y="314674"/>
                  </a:lnTo>
                  <a:close/>
                </a:path>
              </a:pathLst>
            </a:custGeom>
            <a:solidFill>
              <a:srgbClr val="3BCCDD"/>
            </a:solidFill>
          </p:spPr>
        </p:sp>
        <p:sp>
          <p:nvSpPr>
            <p:cNvPr name="TextBox 9" id="9"/>
            <p:cNvSpPr txBox="true"/>
            <p:nvPr/>
          </p:nvSpPr>
          <p:spPr>
            <a:xfrm>
              <a:off x="0" y="-57150"/>
              <a:ext cx="4914404" cy="371824"/>
            </a:xfrm>
            <a:prstGeom prst="rect">
              <a:avLst/>
            </a:prstGeom>
          </p:spPr>
          <p:txBody>
            <a:bodyPr anchor="ctr" rtlCol="false" tIns="50800" lIns="50800" bIns="50800" rIns="50800"/>
            <a:lstStyle/>
            <a:p>
              <a:pPr algn="ctr">
                <a:lnSpc>
                  <a:spcPts val="2659"/>
                </a:lnSpc>
                <a:spcBef>
                  <a:spcPct val="0"/>
                </a:spcBef>
              </a:pPr>
            </a:p>
          </p:txBody>
        </p:sp>
      </p:grpSp>
      <p:sp>
        <p:nvSpPr>
          <p:cNvPr name="AutoShape 10" id="10"/>
          <p:cNvSpPr/>
          <p:nvPr/>
        </p:nvSpPr>
        <p:spPr>
          <a:xfrm rot="0">
            <a:off x="-185689" y="4777673"/>
            <a:ext cx="18659377" cy="0"/>
          </a:xfrm>
          <a:prstGeom prst="line">
            <a:avLst/>
          </a:prstGeom>
          <a:ln cap="flat" w="200025">
            <a:solidFill>
              <a:srgbClr val="247F94"/>
            </a:solidFill>
            <a:prstDash val="solid"/>
            <a:headEnd type="none" len="sm" w="sm"/>
            <a:tailEnd type="none" len="sm" w="sm"/>
          </a:ln>
        </p:spPr>
      </p:sp>
      <p:sp>
        <p:nvSpPr>
          <p:cNvPr name="TextBox 11" id="11"/>
          <p:cNvSpPr txBox="true"/>
          <p:nvPr/>
        </p:nvSpPr>
        <p:spPr>
          <a:xfrm rot="0">
            <a:off x="4056283" y="1923813"/>
            <a:ext cx="10175435" cy="1450866"/>
          </a:xfrm>
          <a:prstGeom prst="rect">
            <a:avLst/>
          </a:prstGeom>
        </p:spPr>
        <p:txBody>
          <a:bodyPr anchor="t" rtlCol="false" tIns="0" lIns="0" bIns="0" rIns="0">
            <a:spAutoFit/>
          </a:bodyPr>
          <a:lstStyle/>
          <a:p>
            <a:pPr algn="ctr">
              <a:lnSpc>
                <a:spcPts val="11899"/>
              </a:lnSpc>
            </a:pPr>
            <a:r>
              <a:rPr lang="en-US" sz="8499">
                <a:solidFill>
                  <a:srgbClr val="FFFFFF"/>
                </a:solidFill>
                <a:latin typeface="Aileron Ultra-Bold"/>
              </a:rPr>
              <a:t>THANK YOU</a:t>
            </a:r>
          </a:p>
        </p:txBody>
      </p:sp>
      <p:sp>
        <p:nvSpPr>
          <p:cNvPr name="TextBox 12" id="12"/>
          <p:cNvSpPr txBox="true"/>
          <p:nvPr/>
        </p:nvSpPr>
        <p:spPr>
          <a:xfrm rot="0">
            <a:off x="1028700" y="3561647"/>
            <a:ext cx="16230600" cy="1216026"/>
          </a:xfrm>
          <a:prstGeom prst="rect">
            <a:avLst/>
          </a:prstGeom>
        </p:spPr>
        <p:txBody>
          <a:bodyPr anchor="t" rtlCol="false" tIns="0" lIns="0" bIns="0" rIns="0">
            <a:spAutoFit/>
          </a:bodyPr>
          <a:lstStyle/>
          <a:p>
            <a:pPr algn="ctr">
              <a:lnSpc>
                <a:spcPts val="4899"/>
              </a:lnSpc>
            </a:pPr>
            <a:r>
              <a:rPr lang="en-US" sz="3499" spc="1049">
                <a:solidFill>
                  <a:srgbClr val="000000"/>
                </a:solidFill>
                <a:latin typeface="Roboto"/>
              </a:rPr>
              <a:t>https://github.com/DMaj-7/RealEstateManagementSystem</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22108"/>
            <a:ext cx="18288000" cy="5315724"/>
            <a:chOff x="0" y="0"/>
            <a:chExt cx="24384000" cy="7087631"/>
          </a:xfrm>
        </p:grpSpPr>
        <p:pic>
          <p:nvPicPr>
            <p:cNvPr name="Picture 3" id="3"/>
            <p:cNvPicPr>
              <a:picLocks noChangeAspect="true"/>
            </p:cNvPicPr>
            <p:nvPr/>
          </p:nvPicPr>
          <p:blipFill>
            <a:blip r:embed="rId2"/>
            <a:srcRect l="0" t="15371" r="0" b="65413"/>
            <a:stretch>
              <a:fillRect/>
            </a:stretch>
          </p:blipFill>
          <p:spPr>
            <a:xfrm flipH="false" flipV="false">
              <a:off x="0" y="0"/>
              <a:ext cx="24384000" cy="7087631"/>
            </a:xfrm>
            <a:prstGeom prst="rect">
              <a:avLst/>
            </a:prstGeom>
          </p:spPr>
        </p:pic>
      </p:grpSp>
      <p:grpSp>
        <p:nvGrpSpPr>
          <p:cNvPr name="Group 4" id="4"/>
          <p:cNvGrpSpPr/>
          <p:nvPr/>
        </p:nvGrpSpPr>
        <p:grpSpPr>
          <a:xfrm rot="0">
            <a:off x="-185689" y="6850682"/>
            <a:ext cx="18659377" cy="2600719"/>
            <a:chOff x="0" y="0"/>
            <a:chExt cx="4914404" cy="684963"/>
          </a:xfrm>
        </p:grpSpPr>
        <p:sp>
          <p:nvSpPr>
            <p:cNvPr name="Freeform 5" id="5"/>
            <p:cNvSpPr/>
            <p:nvPr/>
          </p:nvSpPr>
          <p:spPr>
            <a:xfrm flipH="false" flipV="false" rot="0">
              <a:off x="0" y="0"/>
              <a:ext cx="4914404" cy="684963"/>
            </a:xfrm>
            <a:custGeom>
              <a:avLst/>
              <a:gdLst/>
              <a:ahLst/>
              <a:cxnLst/>
              <a:rect r="r" b="b" t="t" l="l"/>
              <a:pathLst>
                <a:path h="684963" w="4914404">
                  <a:moveTo>
                    <a:pt x="0" y="0"/>
                  </a:moveTo>
                  <a:lnTo>
                    <a:pt x="4914404" y="0"/>
                  </a:lnTo>
                  <a:lnTo>
                    <a:pt x="4914404" y="684963"/>
                  </a:lnTo>
                  <a:lnTo>
                    <a:pt x="0" y="684963"/>
                  </a:lnTo>
                  <a:close/>
                </a:path>
              </a:pathLst>
            </a:custGeom>
            <a:solidFill>
              <a:srgbClr val="3BCCDD"/>
            </a:solidFill>
          </p:spPr>
        </p:sp>
        <p:sp>
          <p:nvSpPr>
            <p:cNvPr name="TextBox 6" id="6"/>
            <p:cNvSpPr txBox="true"/>
            <p:nvPr/>
          </p:nvSpPr>
          <p:spPr>
            <a:xfrm>
              <a:off x="0" y="-57150"/>
              <a:ext cx="4914404" cy="742113"/>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185689" y="5475904"/>
            <a:ext cx="18659377" cy="1576626"/>
            <a:chOff x="0" y="0"/>
            <a:chExt cx="4914404" cy="415243"/>
          </a:xfrm>
        </p:grpSpPr>
        <p:sp>
          <p:nvSpPr>
            <p:cNvPr name="Freeform 8" id="8"/>
            <p:cNvSpPr/>
            <p:nvPr/>
          </p:nvSpPr>
          <p:spPr>
            <a:xfrm flipH="false" flipV="false" rot="0">
              <a:off x="0" y="0"/>
              <a:ext cx="4914404" cy="415243"/>
            </a:xfrm>
            <a:custGeom>
              <a:avLst/>
              <a:gdLst/>
              <a:ahLst/>
              <a:cxnLst/>
              <a:rect r="r" b="b" t="t" l="l"/>
              <a:pathLst>
                <a:path h="415243" w="4914404">
                  <a:moveTo>
                    <a:pt x="0" y="0"/>
                  </a:moveTo>
                  <a:lnTo>
                    <a:pt x="4914404" y="0"/>
                  </a:lnTo>
                  <a:lnTo>
                    <a:pt x="4914404" y="415243"/>
                  </a:lnTo>
                  <a:lnTo>
                    <a:pt x="0" y="415243"/>
                  </a:lnTo>
                  <a:close/>
                </a:path>
              </a:pathLst>
            </a:custGeom>
            <a:solidFill>
              <a:srgbClr val="247F94"/>
            </a:solidFill>
          </p:spPr>
        </p:sp>
        <p:sp>
          <p:nvSpPr>
            <p:cNvPr name="TextBox 9" id="9"/>
            <p:cNvSpPr txBox="true"/>
            <p:nvPr/>
          </p:nvSpPr>
          <p:spPr>
            <a:xfrm>
              <a:off x="0" y="-57150"/>
              <a:ext cx="4914404" cy="472393"/>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0">
            <a:off x="-185689" y="9258300"/>
            <a:ext cx="18659377" cy="1381508"/>
            <a:chOff x="0" y="0"/>
            <a:chExt cx="4914404" cy="363854"/>
          </a:xfrm>
        </p:grpSpPr>
        <p:sp>
          <p:nvSpPr>
            <p:cNvPr name="Freeform 11" id="11"/>
            <p:cNvSpPr/>
            <p:nvPr/>
          </p:nvSpPr>
          <p:spPr>
            <a:xfrm flipH="false" flipV="false" rot="0">
              <a:off x="0" y="0"/>
              <a:ext cx="4914404" cy="363854"/>
            </a:xfrm>
            <a:custGeom>
              <a:avLst/>
              <a:gdLst/>
              <a:ahLst/>
              <a:cxnLst/>
              <a:rect r="r" b="b" t="t" l="l"/>
              <a:pathLst>
                <a:path h="363854" w="4914404">
                  <a:moveTo>
                    <a:pt x="0" y="0"/>
                  </a:moveTo>
                  <a:lnTo>
                    <a:pt x="4914404" y="0"/>
                  </a:lnTo>
                  <a:lnTo>
                    <a:pt x="4914404" y="363854"/>
                  </a:lnTo>
                  <a:lnTo>
                    <a:pt x="0" y="363854"/>
                  </a:lnTo>
                  <a:close/>
                </a:path>
              </a:pathLst>
            </a:custGeom>
            <a:solidFill>
              <a:srgbClr val="247F94"/>
            </a:solidFill>
          </p:spPr>
        </p:sp>
        <p:sp>
          <p:nvSpPr>
            <p:cNvPr name="TextBox 12" id="12"/>
            <p:cNvSpPr txBox="true"/>
            <p:nvPr/>
          </p:nvSpPr>
          <p:spPr>
            <a:xfrm>
              <a:off x="0" y="-57150"/>
              <a:ext cx="4914404" cy="421004"/>
            </a:xfrm>
            <a:prstGeom prst="rect">
              <a:avLst/>
            </a:prstGeom>
          </p:spPr>
          <p:txBody>
            <a:bodyPr anchor="ctr" rtlCol="false" tIns="50800" lIns="50800" bIns="50800" rIns="50800"/>
            <a:lstStyle/>
            <a:p>
              <a:pPr algn="ctr">
                <a:lnSpc>
                  <a:spcPts val="2659"/>
                </a:lnSpc>
                <a:spcBef>
                  <a:spcPct val="0"/>
                </a:spcBef>
              </a:pPr>
            </a:p>
          </p:txBody>
        </p:sp>
      </p:grpSp>
      <p:sp>
        <p:nvSpPr>
          <p:cNvPr name="TextBox 13" id="13"/>
          <p:cNvSpPr txBox="true"/>
          <p:nvPr/>
        </p:nvSpPr>
        <p:spPr>
          <a:xfrm rot="0">
            <a:off x="1028700" y="5475907"/>
            <a:ext cx="16230600" cy="1377949"/>
          </a:xfrm>
          <a:prstGeom prst="rect">
            <a:avLst/>
          </a:prstGeom>
        </p:spPr>
        <p:txBody>
          <a:bodyPr anchor="t" rtlCol="false" tIns="0" lIns="0" bIns="0" rIns="0">
            <a:spAutoFit/>
          </a:bodyPr>
          <a:lstStyle/>
          <a:p>
            <a:pPr algn="ctr">
              <a:lnSpc>
                <a:spcPts val="11200"/>
              </a:lnSpc>
            </a:pPr>
            <a:r>
              <a:rPr lang="en-US" sz="8000">
                <a:solidFill>
                  <a:srgbClr val="FFFFFF"/>
                </a:solidFill>
                <a:latin typeface="Aileron Heavy"/>
              </a:rPr>
              <a:t>TABLE OF CONTENT</a:t>
            </a:r>
          </a:p>
        </p:txBody>
      </p:sp>
      <p:sp>
        <p:nvSpPr>
          <p:cNvPr name="TextBox 14" id="14"/>
          <p:cNvSpPr txBox="true"/>
          <p:nvPr/>
        </p:nvSpPr>
        <p:spPr>
          <a:xfrm rot="0">
            <a:off x="1028700" y="7439736"/>
            <a:ext cx="3230696" cy="514350"/>
          </a:xfrm>
          <a:prstGeom prst="rect">
            <a:avLst/>
          </a:prstGeom>
        </p:spPr>
        <p:txBody>
          <a:bodyPr anchor="t" rtlCol="false" tIns="0" lIns="0" bIns="0" rIns="0">
            <a:spAutoFit/>
          </a:bodyPr>
          <a:lstStyle/>
          <a:p>
            <a:pPr algn="ctr">
              <a:lnSpc>
                <a:spcPts val="4199"/>
              </a:lnSpc>
            </a:pPr>
            <a:r>
              <a:rPr lang="en-US" sz="2999">
                <a:solidFill>
                  <a:srgbClr val="000000"/>
                </a:solidFill>
                <a:latin typeface="Roboto Bold"/>
              </a:rPr>
              <a:t>About Us</a:t>
            </a:r>
          </a:p>
        </p:txBody>
      </p:sp>
      <p:sp>
        <p:nvSpPr>
          <p:cNvPr name="TextBox 15" id="15"/>
          <p:cNvSpPr txBox="true"/>
          <p:nvPr/>
        </p:nvSpPr>
        <p:spPr>
          <a:xfrm rot="0">
            <a:off x="14028604" y="7438393"/>
            <a:ext cx="3230696" cy="514350"/>
          </a:xfrm>
          <a:prstGeom prst="rect">
            <a:avLst/>
          </a:prstGeom>
        </p:spPr>
        <p:txBody>
          <a:bodyPr anchor="t" rtlCol="false" tIns="0" lIns="0" bIns="0" rIns="0">
            <a:spAutoFit/>
          </a:bodyPr>
          <a:lstStyle/>
          <a:p>
            <a:pPr algn="ctr">
              <a:lnSpc>
                <a:spcPts val="4199"/>
              </a:lnSpc>
            </a:pPr>
            <a:r>
              <a:rPr lang="en-US" sz="2999">
                <a:solidFill>
                  <a:srgbClr val="000000"/>
                </a:solidFill>
                <a:latin typeface="Roboto Bold"/>
              </a:rPr>
              <a:t>Our Team</a:t>
            </a:r>
          </a:p>
        </p:txBody>
      </p:sp>
      <p:sp>
        <p:nvSpPr>
          <p:cNvPr name="TextBox 16" id="16"/>
          <p:cNvSpPr txBox="true"/>
          <p:nvPr/>
        </p:nvSpPr>
        <p:spPr>
          <a:xfrm rot="0">
            <a:off x="5362001" y="7438393"/>
            <a:ext cx="3230696" cy="514350"/>
          </a:xfrm>
          <a:prstGeom prst="rect">
            <a:avLst/>
          </a:prstGeom>
        </p:spPr>
        <p:txBody>
          <a:bodyPr anchor="t" rtlCol="false" tIns="0" lIns="0" bIns="0" rIns="0">
            <a:spAutoFit/>
          </a:bodyPr>
          <a:lstStyle/>
          <a:p>
            <a:pPr algn="ctr">
              <a:lnSpc>
                <a:spcPts val="4199"/>
              </a:lnSpc>
            </a:pPr>
            <a:r>
              <a:rPr lang="en-US" sz="2999">
                <a:solidFill>
                  <a:srgbClr val="000000"/>
                </a:solidFill>
                <a:latin typeface="Roboto Bold"/>
              </a:rPr>
              <a:t>Vision</a:t>
            </a:r>
          </a:p>
        </p:txBody>
      </p:sp>
      <p:sp>
        <p:nvSpPr>
          <p:cNvPr name="TextBox 17" id="17"/>
          <p:cNvSpPr txBox="true"/>
          <p:nvPr/>
        </p:nvSpPr>
        <p:spPr>
          <a:xfrm rot="0">
            <a:off x="5362001" y="8259470"/>
            <a:ext cx="3230696" cy="514350"/>
          </a:xfrm>
          <a:prstGeom prst="rect">
            <a:avLst/>
          </a:prstGeom>
        </p:spPr>
        <p:txBody>
          <a:bodyPr anchor="t" rtlCol="false" tIns="0" lIns="0" bIns="0" rIns="0">
            <a:spAutoFit/>
          </a:bodyPr>
          <a:lstStyle/>
          <a:p>
            <a:pPr algn="ctr">
              <a:lnSpc>
                <a:spcPts val="4199"/>
              </a:lnSpc>
            </a:pPr>
            <a:r>
              <a:rPr lang="en-US" sz="2999">
                <a:solidFill>
                  <a:srgbClr val="000000"/>
                </a:solidFill>
                <a:latin typeface="Roboto Bold"/>
              </a:rPr>
              <a:t>Solution</a:t>
            </a:r>
          </a:p>
        </p:txBody>
      </p:sp>
      <p:sp>
        <p:nvSpPr>
          <p:cNvPr name="TextBox 18" id="18"/>
          <p:cNvSpPr txBox="true"/>
          <p:nvPr/>
        </p:nvSpPr>
        <p:spPr>
          <a:xfrm rot="0">
            <a:off x="9348939" y="7439736"/>
            <a:ext cx="3923424" cy="514350"/>
          </a:xfrm>
          <a:prstGeom prst="rect">
            <a:avLst/>
          </a:prstGeom>
        </p:spPr>
        <p:txBody>
          <a:bodyPr anchor="t" rtlCol="false" tIns="0" lIns="0" bIns="0" rIns="0">
            <a:spAutoFit/>
          </a:bodyPr>
          <a:lstStyle/>
          <a:p>
            <a:pPr algn="ctr">
              <a:lnSpc>
                <a:spcPts val="4199"/>
              </a:lnSpc>
            </a:pPr>
            <a:r>
              <a:rPr lang="en-US" sz="2999">
                <a:solidFill>
                  <a:srgbClr val="000000"/>
                </a:solidFill>
                <a:latin typeface="Roboto Bold"/>
              </a:rPr>
              <a:t>Problem Statement</a:t>
            </a:r>
          </a:p>
        </p:txBody>
      </p:sp>
      <p:sp>
        <p:nvSpPr>
          <p:cNvPr name="TextBox 19" id="19"/>
          <p:cNvSpPr txBox="true"/>
          <p:nvPr/>
        </p:nvSpPr>
        <p:spPr>
          <a:xfrm rot="0">
            <a:off x="9695302" y="8258127"/>
            <a:ext cx="3230696" cy="514350"/>
          </a:xfrm>
          <a:prstGeom prst="rect">
            <a:avLst/>
          </a:prstGeom>
        </p:spPr>
        <p:txBody>
          <a:bodyPr anchor="t" rtlCol="false" tIns="0" lIns="0" bIns="0" rIns="0">
            <a:spAutoFit/>
          </a:bodyPr>
          <a:lstStyle/>
          <a:p>
            <a:pPr algn="ctr">
              <a:lnSpc>
                <a:spcPts val="4199"/>
              </a:lnSpc>
            </a:pPr>
            <a:r>
              <a:rPr lang="en-US" sz="2999">
                <a:solidFill>
                  <a:srgbClr val="000000"/>
                </a:solidFill>
                <a:latin typeface="Roboto Bold"/>
              </a:rPr>
              <a:t>Workflow</a:t>
            </a:r>
          </a:p>
        </p:txBody>
      </p:sp>
      <p:sp>
        <p:nvSpPr>
          <p:cNvPr name="TextBox 20" id="20"/>
          <p:cNvSpPr txBox="true"/>
          <p:nvPr/>
        </p:nvSpPr>
        <p:spPr>
          <a:xfrm rot="0">
            <a:off x="1028700" y="8315680"/>
            <a:ext cx="3230696" cy="514350"/>
          </a:xfrm>
          <a:prstGeom prst="rect">
            <a:avLst/>
          </a:prstGeom>
        </p:spPr>
        <p:txBody>
          <a:bodyPr anchor="t" rtlCol="false" tIns="0" lIns="0" bIns="0" rIns="0">
            <a:spAutoFit/>
          </a:bodyPr>
          <a:lstStyle/>
          <a:p>
            <a:pPr algn="ctr">
              <a:lnSpc>
                <a:spcPts val="4199"/>
              </a:lnSpc>
            </a:pPr>
            <a:r>
              <a:rPr lang="en-US" sz="2999">
                <a:solidFill>
                  <a:srgbClr val="000000"/>
                </a:solidFill>
                <a:latin typeface="Roboto Bold"/>
              </a:rPr>
              <a:t>Our Services</a:t>
            </a:r>
          </a:p>
        </p:txBody>
      </p:sp>
      <p:sp>
        <p:nvSpPr>
          <p:cNvPr name="TextBox 21" id="21"/>
          <p:cNvSpPr txBox="true"/>
          <p:nvPr/>
        </p:nvSpPr>
        <p:spPr>
          <a:xfrm rot="0">
            <a:off x="14028604" y="8259470"/>
            <a:ext cx="3230696" cy="514350"/>
          </a:xfrm>
          <a:prstGeom prst="rect">
            <a:avLst/>
          </a:prstGeom>
        </p:spPr>
        <p:txBody>
          <a:bodyPr anchor="t" rtlCol="false" tIns="0" lIns="0" bIns="0" rIns="0">
            <a:spAutoFit/>
          </a:bodyPr>
          <a:lstStyle/>
          <a:p>
            <a:pPr algn="ctr">
              <a:lnSpc>
                <a:spcPts val="4199"/>
              </a:lnSpc>
            </a:pPr>
            <a:r>
              <a:rPr lang="en-US" sz="2999">
                <a:solidFill>
                  <a:srgbClr val="000000"/>
                </a:solidFill>
                <a:latin typeface="Roboto Bold"/>
              </a:rPr>
              <a:t>Website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6059947"/>
            <a:chOff x="0" y="0"/>
            <a:chExt cx="24384000" cy="8079929"/>
          </a:xfrm>
        </p:grpSpPr>
        <p:pic>
          <p:nvPicPr>
            <p:cNvPr name="Picture 3" id="3"/>
            <p:cNvPicPr>
              <a:picLocks noChangeAspect="true"/>
            </p:cNvPicPr>
            <p:nvPr/>
          </p:nvPicPr>
          <p:blipFill>
            <a:blip r:embed="rId2"/>
            <a:srcRect l="0" t="33431" r="0" b="33431"/>
            <a:stretch>
              <a:fillRect/>
            </a:stretch>
          </p:blipFill>
          <p:spPr>
            <a:xfrm flipH="false" flipV="false">
              <a:off x="0" y="0"/>
              <a:ext cx="24384000" cy="8079929"/>
            </a:xfrm>
            <a:prstGeom prst="rect">
              <a:avLst/>
            </a:prstGeom>
          </p:spPr>
        </p:pic>
      </p:grpSp>
      <p:grpSp>
        <p:nvGrpSpPr>
          <p:cNvPr name="Group 4" id="4"/>
          <p:cNvGrpSpPr/>
          <p:nvPr/>
        </p:nvGrpSpPr>
        <p:grpSpPr>
          <a:xfrm rot="0">
            <a:off x="0" y="7785537"/>
            <a:ext cx="18288000" cy="2501463"/>
            <a:chOff x="0" y="0"/>
            <a:chExt cx="24384000" cy="3335284"/>
          </a:xfrm>
        </p:grpSpPr>
        <p:pic>
          <p:nvPicPr>
            <p:cNvPr name="Picture 5" id="5"/>
            <p:cNvPicPr>
              <a:picLocks noChangeAspect="true"/>
            </p:cNvPicPr>
            <p:nvPr/>
          </p:nvPicPr>
          <p:blipFill>
            <a:blip r:embed="rId3"/>
            <a:srcRect l="0" t="39744" r="0" b="39744"/>
            <a:stretch>
              <a:fillRect/>
            </a:stretch>
          </p:blipFill>
          <p:spPr>
            <a:xfrm flipH="false" flipV="false">
              <a:off x="0" y="0"/>
              <a:ext cx="24384000" cy="3335284"/>
            </a:xfrm>
            <a:prstGeom prst="rect">
              <a:avLst/>
            </a:prstGeom>
          </p:spPr>
        </p:pic>
      </p:grpSp>
      <p:grpSp>
        <p:nvGrpSpPr>
          <p:cNvPr name="Group 6" id="6"/>
          <p:cNvGrpSpPr/>
          <p:nvPr/>
        </p:nvGrpSpPr>
        <p:grpSpPr>
          <a:xfrm rot="0">
            <a:off x="-185689" y="6059947"/>
            <a:ext cx="18659377" cy="1820827"/>
            <a:chOff x="0" y="0"/>
            <a:chExt cx="4914404" cy="479559"/>
          </a:xfrm>
        </p:grpSpPr>
        <p:sp>
          <p:nvSpPr>
            <p:cNvPr name="Freeform 7" id="7"/>
            <p:cNvSpPr/>
            <p:nvPr/>
          </p:nvSpPr>
          <p:spPr>
            <a:xfrm flipH="false" flipV="false" rot="0">
              <a:off x="0" y="0"/>
              <a:ext cx="4914404" cy="479559"/>
            </a:xfrm>
            <a:custGeom>
              <a:avLst/>
              <a:gdLst/>
              <a:ahLst/>
              <a:cxnLst/>
              <a:rect r="r" b="b" t="t" l="l"/>
              <a:pathLst>
                <a:path h="479559" w="4914404">
                  <a:moveTo>
                    <a:pt x="0" y="0"/>
                  </a:moveTo>
                  <a:lnTo>
                    <a:pt x="4914404" y="0"/>
                  </a:lnTo>
                  <a:lnTo>
                    <a:pt x="4914404" y="479559"/>
                  </a:lnTo>
                  <a:lnTo>
                    <a:pt x="0" y="479559"/>
                  </a:lnTo>
                  <a:close/>
                </a:path>
              </a:pathLst>
            </a:custGeom>
            <a:solidFill>
              <a:srgbClr val="3BCCDD"/>
            </a:solidFill>
          </p:spPr>
        </p:sp>
        <p:sp>
          <p:nvSpPr>
            <p:cNvPr name="TextBox 8" id="8"/>
            <p:cNvSpPr txBox="true"/>
            <p:nvPr/>
          </p:nvSpPr>
          <p:spPr>
            <a:xfrm>
              <a:off x="0" y="-57150"/>
              <a:ext cx="4914404" cy="536709"/>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3627215" y="4713940"/>
            <a:ext cx="11033569" cy="1346006"/>
            <a:chOff x="0" y="0"/>
            <a:chExt cx="2905961" cy="354504"/>
          </a:xfrm>
        </p:grpSpPr>
        <p:sp>
          <p:nvSpPr>
            <p:cNvPr name="Freeform 10" id="10"/>
            <p:cNvSpPr/>
            <p:nvPr/>
          </p:nvSpPr>
          <p:spPr>
            <a:xfrm flipH="false" flipV="false" rot="0">
              <a:off x="0" y="0"/>
              <a:ext cx="2905961" cy="354504"/>
            </a:xfrm>
            <a:custGeom>
              <a:avLst/>
              <a:gdLst/>
              <a:ahLst/>
              <a:cxnLst/>
              <a:rect r="r" b="b" t="t" l="l"/>
              <a:pathLst>
                <a:path h="354504" w="2905961">
                  <a:moveTo>
                    <a:pt x="203200" y="0"/>
                  </a:moveTo>
                  <a:lnTo>
                    <a:pt x="2702761" y="0"/>
                  </a:lnTo>
                  <a:lnTo>
                    <a:pt x="2905961" y="354504"/>
                  </a:lnTo>
                  <a:lnTo>
                    <a:pt x="0" y="354504"/>
                  </a:lnTo>
                  <a:lnTo>
                    <a:pt x="203200" y="0"/>
                  </a:lnTo>
                  <a:close/>
                </a:path>
              </a:pathLst>
            </a:custGeom>
            <a:solidFill>
              <a:srgbClr val="247F94"/>
            </a:solidFill>
          </p:spPr>
        </p:sp>
        <p:sp>
          <p:nvSpPr>
            <p:cNvPr name="TextBox 11" id="11"/>
            <p:cNvSpPr txBox="true"/>
            <p:nvPr/>
          </p:nvSpPr>
          <p:spPr>
            <a:xfrm>
              <a:off x="127000" y="-57150"/>
              <a:ext cx="2651961" cy="411654"/>
            </a:xfrm>
            <a:prstGeom prst="rect">
              <a:avLst/>
            </a:prstGeom>
          </p:spPr>
          <p:txBody>
            <a:bodyPr anchor="ctr" rtlCol="false" tIns="50800" lIns="50800" bIns="50800" rIns="50800"/>
            <a:lstStyle/>
            <a:p>
              <a:pPr algn="ctr">
                <a:lnSpc>
                  <a:spcPts val="2659"/>
                </a:lnSpc>
              </a:pPr>
            </a:p>
          </p:txBody>
        </p:sp>
      </p:grpSp>
      <p:sp>
        <p:nvSpPr>
          <p:cNvPr name="AutoShape 12" id="12"/>
          <p:cNvSpPr/>
          <p:nvPr/>
        </p:nvSpPr>
        <p:spPr>
          <a:xfrm rot="0">
            <a:off x="-185689" y="7823624"/>
            <a:ext cx="18659377" cy="0"/>
          </a:xfrm>
          <a:prstGeom prst="line">
            <a:avLst/>
          </a:prstGeom>
          <a:ln cap="flat" w="76200">
            <a:solidFill>
              <a:srgbClr val="247F94"/>
            </a:solidFill>
            <a:prstDash val="solid"/>
            <a:headEnd type="none" len="sm" w="sm"/>
            <a:tailEnd type="none" len="sm" w="sm"/>
          </a:ln>
        </p:spPr>
      </p:sp>
      <p:sp>
        <p:nvSpPr>
          <p:cNvPr name="TextBox 13" id="13"/>
          <p:cNvSpPr txBox="true"/>
          <p:nvPr/>
        </p:nvSpPr>
        <p:spPr>
          <a:xfrm rot="0">
            <a:off x="5413739" y="4617006"/>
            <a:ext cx="7460523" cy="1377949"/>
          </a:xfrm>
          <a:prstGeom prst="rect">
            <a:avLst/>
          </a:prstGeom>
        </p:spPr>
        <p:txBody>
          <a:bodyPr anchor="t" rtlCol="false" tIns="0" lIns="0" bIns="0" rIns="0">
            <a:spAutoFit/>
          </a:bodyPr>
          <a:lstStyle/>
          <a:p>
            <a:pPr algn="ctr">
              <a:lnSpc>
                <a:spcPts val="11200"/>
              </a:lnSpc>
            </a:pPr>
            <a:r>
              <a:rPr lang="en-US" sz="8000">
                <a:solidFill>
                  <a:srgbClr val="FFFFFF"/>
                </a:solidFill>
                <a:latin typeface="Aileron Ultra-Bold"/>
              </a:rPr>
              <a:t>ABOUT US</a:t>
            </a:r>
          </a:p>
        </p:txBody>
      </p:sp>
      <p:sp>
        <p:nvSpPr>
          <p:cNvPr name="TextBox 14" id="14"/>
          <p:cNvSpPr txBox="true"/>
          <p:nvPr/>
        </p:nvSpPr>
        <p:spPr>
          <a:xfrm rot="0">
            <a:off x="1028700" y="6408385"/>
            <a:ext cx="16230600" cy="1038226"/>
          </a:xfrm>
          <a:prstGeom prst="rect">
            <a:avLst/>
          </a:prstGeom>
        </p:spPr>
        <p:txBody>
          <a:bodyPr anchor="t" rtlCol="false" tIns="0" lIns="0" bIns="0" rIns="0">
            <a:spAutoFit/>
          </a:bodyPr>
          <a:lstStyle/>
          <a:p>
            <a:pPr algn="ctr">
              <a:lnSpc>
                <a:spcPts val="4199"/>
              </a:lnSpc>
            </a:pPr>
            <a:r>
              <a:rPr lang="en-US" sz="2999" spc="59">
                <a:solidFill>
                  <a:srgbClr val="000000"/>
                </a:solidFill>
                <a:latin typeface="Roboto Bold"/>
              </a:rPr>
              <a:t>Diptendu Majumdar - &lt;diptendu.maj558@gmail.com&gt; (12021002016067, 18) </a:t>
            </a:r>
          </a:p>
          <a:p>
            <a:pPr algn="ctr">
              <a:lnSpc>
                <a:spcPts val="4199"/>
              </a:lnSpc>
            </a:pPr>
            <a:r>
              <a:rPr lang="en-US" sz="2999" spc="59">
                <a:solidFill>
                  <a:srgbClr val="000000"/>
                </a:solidFill>
                <a:latin typeface="Roboto Bold"/>
              </a:rPr>
              <a:t>Adrija Majumder - &lt;adrijamajumder3@gmail.com&gt; (12021002016058, 16)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8555" r="0" b="0"/>
            </a:stretch>
          </a:blipFill>
        </p:spPr>
      </p:sp>
      <p:grpSp>
        <p:nvGrpSpPr>
          <p:cNvPr name="Group 3" id="3"/>
          <p:cNvGrpSpPr/>
          <p:nvPr/>
        </p:nvGrpSpPr>
        <p:grpSpPr>
          <a:xfrm rot="0">
            <a:off x="-4277428" y="4094821"/>
            <a:ext cx="15844480" cy="6624094"/>
            <a:chOff x="0" y="0"/>
            <a:chExt cx="1195427" cy="499771"/>
          </a:xfrm>
        </p:grpSpPr>
        <p:sp>
          <p:nvSpPr>
            <p:cNvPr name="Freeform 4" id="4"/>
            <p:cNvSpPr/>
            <p:nvPr/>
          </p:nvSpPr>
          <p:spPr>
            <a:xfrm flipH="false" flipV="false" rot="0">
              <a:off x="0" y="0"/>
              <a:ext cx="1195427" cy="499771"/>
            </a:xfrm>
            <a:custGeom>
              <a:avLst/>
              <a:gdLst/>
              <a:ahLst/>
              <a:cxnLst/>
              <a:rect r="r" b="b" t="t" l="l"/>
              <a:pathLst>
                <a:path h="499771" w="1195427">
                  <a:moveTo>
                    <a:pt x="992227" y="0"/>
                  </a:moveTo>
                  <a:lnTo>
                    <a:pt x="0" y="0"/>
                  </a:lnTo>
                  <a:lnTo>
                    <a:pt x="203200" y="499771"/>
                  </a:lnTo>
                  <a:lnTo>
                    <a:pt x="1195427" y="499771"/>
                  </a:lnTo>
                  <a:lnTo>
                    <a:pt x="992227" y="0"/>
                  </a:lnTo>
                  <a:close/>
                </a:path>
              </a:pathLst>
            </a:custGeom>
            <a:solidFill>
              <a:srgbClr val="247F94"/>
            </a:solidFill>
          </p:spPr>
        </p:sp>
        <p:sp>
          <p:nvSpPr>
            <p:cNvPr name="TextBox 5" id="5"/>
            <p:cNvSpPr txBox="true"/>
            <p:nvPr/>
          </p:nvSpPr>
          <p:spPr>
            <a:xfrm>
              <a:off x="101600" y="-57150"/>
              <a:ext cx="992227" cy="556921"/>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4072508" y="4269332"/>
            <a:ext cx="14816839" cy="6624094"/>
            <a:chOff x="0" y="0"/>
            <a:chExt cx="1117894" cy="499771"/>
          </a:xfrm>
        </p:grpSpPr>
        <p:sp>
          <p:nvSpPr>
            <p:cNvPr name="Freeform 7" id="7"/>
            <p:cNvSpPr/>
            <p:nvPr/>
          </p:nvSpPr>
          <p:spPr>
            <a:xfrm flipH="false" flipV="false" rot="0">
              <a:off x="0" y="0"/>
              <a:ext cx="1117894" cy="499771"/>
            </a:xfrm>
            <a:custGeom>
              <a:avLst/>
              <a:gdLst/>
              <a:ahLst/>
              <a:cxnLst/>
              <a:rect r="r" b="b" t="t" l="l"/>
              <a:pathLst>
                <a:path h="499771" w="1117894">
                  <a:moveTo>
                    <a:pt x="914694" y="0"/>
                  </a:moveTo>
                  <a:lnTo>
                    <a:pt x="0" y="0"/>
                  </a:lnTo>
                  <a:lnTo>
                    <a:pt x="203200" y="499771"/>
                  </a:lnTo>
                  <a:lnTo>
                    <a:pt x="1117894" y="499771"/>
                  </a:lnTo>
                  <a:lnTo>
                    <a:pt x="914694" y="0"/>
                  </a:lnTo>
                  <a:close/>
                </a:path>
              </a:pathLst>
            </a:custGeom>
            <a:solidFill>
              <a:srgbClr val="3BCCDD"/>
            </a:solidFill>
          </p:spPr>
        </p:sp>
        <p:sp>
          <p:nvSpPr>
            <p:cNvPr name="TextBox 8" id="8"/>
            <p:cNvSpPr txBox="true"/>
            <p:nvPr/>
          </p:nvSpPr>
          <p:spPr>
            <a:xfrm>
              <a:off x="101600" y="-57150"/>
              <a:ext cx="914694" cy="556921"/>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791048" y="3191294"/>
            <a:ext cx="6866319" cy="1513492"/>
            <a:chOff x="0" y="0"/>
            <a:chExt cx="3771178" cy="831253"/>
          </a:xfrm>
        </p:grpSpPr>
        <p:sp>
          <p:nvSpPr>
            <p:cNvPr name="Freeform 10" id="10"/>
            <p:cNvSpPr/>
            <p:nvPr/>
          </p:nvSpPr>
          <p:spPr>
            <a:xfrm flipH="false" flipV="false" rot="0">
              <a:off x="0" y="0"/>
              <a:ext cx="3771178" cy="831253"/>
            </a:xfrm>
            <a:custGeom>
              <a:avLst/>
              <a:gdLst/>
              <a:ahLst/>
              <a:cxnLst/>
              <a:rect r="r" b="b" t="t" l="l"/>
              <a:pathLst>
                <a:path h="831253" w="3771178">
                  <a:moveTo>
                    <a:pt x="3533053" y="0"/>
                  </a:moveTo>
                  <a:lnTo>
                    <a:pt x="3771178" y="238125"/>
                  </a:lnTo>
                  <a:lnTo>
                    <a:pt x="3771178" y="593128"/>
                  </a:lnTo>
                  <a:lnTo>
                    <a:pt x="3533053" y="831253"/>
                  </a:lnTo>
                  <a:lnTo>
                    <a:pt x="238125" y="831253"/>
                  </a:lnTo>
                  <a:lnTo>
                    <a:pt x="0" y="593128"/>
                  </a:lnTo>
                  <a:lnTo>
                    <a:pt x="0" y="238125"/>
                  </a:lnTo>
                  <a:lnTo>
                    <a:pt x="238125" y="0"/>
                  </a:lnTo>
                  <a:lnTo>
                    <a:pt x="3533053" y="0"/>
                  </a:lnTo>
                  <a:close/>
                </a:path>
              </a:pathLst>
            </a:custGeom>
            <a:solidFill>
              <a:srgbClr val="247F94"/>
            </a:solidFill>
          </p:spPr>
        </p:sp>
        <p:sp>
          <p:nvSpPr>
            <p:cNvPr name="TextBox 11" id="11"/>
            <p:cNvSpPr txBox="true"/>
            <p:nvPr/>
          </p:nvSpPr>
          <p:spPr>
            <a:xfrm>
              <a:off x="63500" y="6350"/>
              <a:ext cx="3644178" cy="761403"/>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1028700" y="3484490"/>
            <a:ext cx="4619488" cy="1069976"/>
          </a:xfrm>
          <a:prstGeom prst="rect">
            <a:avLst/>
          </a:prstGeom>
        </p:spPr>
        <p:txBody>
          <a:bodyPr anchor="t" rtlCol="false" tIns="0" lIns="0" bIns="0" rIns="0">
            <a:spAutoFit/>
          </a:bodyPr>
          <a:lstStyle/>
          <a:p>
            <a:pPr algn="just">
              <a:lnSpc>
                <a:spcPts val="8000"/>
              </a:lnSpc>
            </a:pPr>
            <a:r>
              <a:rPr lang="en-US" sz="8000">
                <a:solidFill>
                  <a:srgbClr val="FFFFFF"/>
                </a:solidFill>
                <a:latin typeface="Aileron Ultra-Bold"/>
              </a:rPr>
              <a:t>VISION</a:t>
            </a:r>
          </a:p>
        </p:txBody>
      </p:sp>
      <p:sp>
        <p:nvSpPr>
          <p:cNvPr name="TextBox 13" id="13"/>
          <p:cNvSpPr txBox="true"/>
          <p:nvPr/>
        </p:nvSpPr>
        <p:spPr>
          <a:xfrm rot="0">
            <a:off x="1028700" y="5512572"/>
            <a:ext cx="6346356" cy="4181476"/>
          </a:xfrm>
          <a:prstGeom prst="rect">
            <a:avLst/>
          </a:prstGeom>
        </p:spPr>
        <p:txBody>
          <a:bodyPr anchor="t" rtlCol="false" tIns="0" lIns="0" bIns="0" rIns="0">
            <a:spAutoFit/>
          </a:bodyPr>
          <a:lstStyle/>
          <a:p>
            <a:pPr>
              <a:lnSpc>
                <a:spcPts val="4199"/>
              </a:lnSpc>
            </a:pPr>
            <a:r>
              <a:rPr lang="en-US" sz="2999" spc="59">
                <a:solidFill>
                  <a:srgbClr val="000000"/>
                </a:solidFill>
                <a:latin typeface="Roboto Bold"/>
              </a:rPr>
              <a:t>Creating an innovative real estate listing platform that seamlessly connects buyers, sellers, and agents, offering rich property information, virtual tours, and personalized recommendations for a streamlined and satisfying property search experience.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6059947"/>
            <a:chOff x="0" y="0"/>
            <a:chExt cx="24384000" cy="8079929"/>
          </a:xfrm>
        </p:grpSpPr>
        <p:pic>
          <p:nvPicPr>
            <p:cNvPr name="Picture 3" id="3"/>
            <p:cNvPicPr>
              <a:picLocks noChangeAspect="true"/>
            </p:cNvPicPr>
            <p:nvPr/>
          </p:nvPicPr>
          <p:blipFill>
            <a:blip r:embed="rId2"/>
            <a:srcRect l="0" t="23049" r="0" b="54859"/>
            <a:stretch>
              <a:fillRect/>
            </a:stretch>
          </p:blipFill>
          <p:spPr>
            <a:xfrm flipH="false" flipV="false">
              <a:off x="0" y="0"/>
              <a:ext cx="24384000" cy="8079929"/>
            </a:xfrm>
            <a:prstGeom prst="rect">
              <a:avLst/>
            </a:prstGeom>
          </p:spPr>
        </p:pic>
      </p:grpSp>
      <p:grpSp>
        <p:nvGrpSpPr>
          <p:cNvPr name="Group 4" id="4"/>
          <p:cNvGrpSpPr/>
          <p:nvPr/>
        </p:nvGrpSpPr>
        <p:grpSpPr>
          <a:xfrm rot="0">
            <a:off x="-185689" y="5892827"/>
            <a:ext cx="18659377" cy="3365473"/>
            <a:chOff x="0" y="0"/>
            <a:chExt cx="4914404" cy="886380"/>
          </a:xfrm>
        </p:grpSpPr>
        <p:sp>
          <p:nvSpPr>
            <p:cNvPr name="Freeform 5" id="5"/>
            <p:cNvSpPr/>
            <p:nvPr/>
          </p:nvSpPr>
          <p:spPr>
            <a:xfrm flipH="false" flipV="false" rot="0">
              <a:off x="0" y="0"/>
              <a:ext cx="4914404" cy="886380"/>
            </a:xfrm>
            <a:custGeom>
              <a:avLst/>
              <a:gdLst/>
              <a:ahLst/>
              <a:cxnLst/>
              <a:rect r="r" b="b" t="t" l="l"/>
              <a:pathLst>
                <a:path h="886380" w="4914404">
                  <a:moveTo>
                    <a:pt x="0" y="0"/>
                  </a:moveTo>
                  <a:lnTo>
                    <a:pt x="4914404" y="0"/>
                  </a:lnTo>
                  <a:lnTo>
                    <a:pt x="4914404" y="886380"/>
                  </a:lnTo>
                  <a:lnTo>
                    <a:pt x="0" y="886380"/>
                  </a:lnTo>
                  <a:close/>
                </a:path>
              </a:pathLst>
            </a:custGeom>
            <a:solidFill>
              <a:srgbClr val="3BCCDD"/>
            </a:solidFill>
          </p:spPr>
        </p:sp>
        <p:sp>
          <p:nvSpPr>
            <p:cNvPr name="TextBox 6" id="6"/>
            <p:cNvSpPr txBox="true"/>
            <p:nvPr/>
          </p:nvSpPr>
          <p:spPr>
            <a:xfrm>
              <a:off x="0" y="-57150"/>
              <a:ext cx="4914404" cy="943530"/>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185689" y="9258300"/>
            <a:ext cx="18659377" cy="1232957"/>
            <a:chOff x="0" y="0"/>
            <a:chExt cx="4914404" cy="324730"/>
          </a:xfrm>
        </p:grpSpPr>
        <p:sp>
          <p:nvSpPr>
            <p:cNvPr name="Freeform 8" id="8"/>
            <p:cNvSpPr/>
            <p:nvPr/>
          </p:nvSpPr>
          <p:spPr>
            <a:xfrm flipH="false" flipV="false" rot="0">
              <a:off x="0" y="0"/>
              <a:ext cx="4914404" cy="324730"/>
            </a:xfrm>
            <a:custGeom>
              <a:avLst/>
              <a:gdLst/>
              <a:ahLst/>
              <a:cxnLst/>
              <a:rect r="r" b="b" t="t" l="l"/>
              <a:pathLst>
                <a:path h="324730" w="4914404">
                  <a:moveTo>
                    <a:pt x="0" y="0"/>
                  </a:moveTo>
                  <a:lnTo>
                    <a:pt x="4914404" y="0"/>
                  </a:lnTo>
                  <a:lnTo>
                    <a:pt x="4914404" y="324730"/>
                  </a:lnTo>
                  <a:lnTo>
                    <a:pt x="0" y="324730"/>
                  </a:lnTo>
                  <a:close/>
                </a:path>
              </a:pathLst>
            </a:custGeom>
            <a:solidFill>
              <a:srgbClr val="247F94"/>
            </a:solidFill>
          </p:spPr>
        </p:sp>
        <p:sp>
          <p:nvSpPr>
            <p:cNvPr name="TextBox 9" id="9"/>
            <p:cNvSpPr txBox="true"/>
            <p:nvPr/>
          </p:nvSpPr>
          <p:spPr>
            <a:xfrm>
              <a:off x="0" y="-57150"/>
              <a:ext cx="4914404" cy="381880"/>
            </a:xfrm>
            <a:prstGeom prst="rect">
              <a:avLst/>
            </a:prstGeom>
          </p:spPr>
          <p:txBody>
            <a:bodyPr anchor="ctr" rtlCol="false" tIns="50800" lIns="50800" bIns="50800" rIns="50800"/>
            <a:lstStyle/>
            <a:p>
              <a:pPr algn="ctr">
                <a:lnSpc>
                  <a:spcPts val="2659"/>
                </a:lnSpc>
                <a:spcBef>
                  <a:spcPct val="0"/>
                </a:spcBef>
              </a:pPr>
            </a:p>
          </p:txBody>
        </p:sp>
      </p:grpSp>
      <p:sp>
        <p:nvSpPr>
          <p:cNvPr name="AutoShape 10" id="10"/>
          <p:cNvSpPr/>
          <p:nvPr/>
        </p:nvSpPr>
        <p:spPr>
          <a:xfrm rot="0">
            <a:off x="-185689" y="5840439"/>
            <a:ext cx="18659377" cy="0"/>
          </a:xfrm>
          <a:prstGeom prst="line">
            <a:avLst/>
          </a:prstGeom>
          <a:ln cap="flat" w="180975">
            <a:solidFill>
              <a:srgbClr val="247F94"/>
            </a:solidFill>
            <a:prstDash val="solid"/>
            <a:headEnd type="none" len="sm" w="sm"/>
            <a:tailEnd type="none" len="sm" w="sm"/>
          </a:ln>
        </p:spPr>
      </p:sp>
      <p:grpSp>
        <p:nvGrpSpPr>
          <p:cNvPr name="Group 11" id="11"/>
          <p:cNvGrpSpPr/>
          <p:nvPr/>
        </p:nvGrpSpPr>
        <p:grpSpPr>
          <a:xfrm rot="0">
            <a:off x="5710840" y="4886325"/>
            <a:ext cx="6866319" cy="1513492"/>
            <a:chOff x="0" y="0"/>
            <a:chExt cx="3771178" cy="831253"/>
          </a:xfrm>
        </p:grpSpPr>
        <p:sp>
          <p:nvSpPr>
            <p:cNvPr name="Freeform 12" id="12"/>
            <p:cNvSpPr/>
            <p:nvPr/>
          </p:nvSpPr>
          <p:spPr>
            <a:xfrm flipH="false" flipV="false" rot="0">
              <a:off x="0" y="0"/>
              <a:ext cx="3771178" cy="831253"/>
            </a:xfrm>
            <a:custGeom>
              <a:avLst/>
              <a:gdLst/>
              <a:ahLst/>
              <a:cxnLst/>
              <a:rect r="r" b="b" t="t" l="l"/>
              <a:pathLst>
                <a:path h="831253" w="3771178">
                  <a:moveTo>
                    <a:pt x="3533053" y="0"/>
                  </a:moveTo>
                  <a:lnTo>
                    <a:pt x="3771178" y="238125"/>
                  </a:lnTo>
                  <a:lnTo>
                    <a:pt x="3771178" y="593128"/>
                  </a:lnTo>
                  <a:lnTo>
                    <a:pt x="3533053" y="831253"/>
                  </a:lnTo>
                  <a:lnTo>
                    <a:pt x="238125" y="831253"/>
                  </a:lnTo>
                  <a:lnTo>
                    <a:pt x="0" y="593128"/>
                  </a:lnTo>
                  <a:lnTo>
                    <a:pt x="0" y="238125"/>
                  </a:lnTo>
                  <a:lnTo>
                    <a:pt x="238125" y="0"/>
                  </a:lnTo>
                  <a:lnTo>
                    <a:pt x="3533053" y="0"/>
                  </a:lnTo>
                  <a:close/>
                </a:path>
              </a:pathLst>
            </a:custGeom>
            <a:solidFill>
              <a:srgbClr val="247F94"/>
            </a:solidFill>
          </p:spPr>
        </p:sp>
        <p:sp>
          <p:nvSpPr>
            <p:cNvPr name="TextBox 13" id="13"/>
            <p:cNvSpPr txBox="true"/>
            <p:nvPr/>
          </p:nvSpPr>
          <p:spPr>
            <a:xfrm>
              <a:off x="63500" y="6350"/>
              <a:ext cx="3644178" cy="761403"/>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6984321" y="5029748"/>
            <a:ext cx="4319358" cy="1312371"/>
          </a:xfrm>
          <a:prstGeom prst="rect">
            <a:avLst/>
          </a:prstGeom>
        </p:spPr>
        <p:txBody>
          <a:bodyPr anchor="t" rtlCol="false" tIns="0" lIns="0" bIns="0" rIns="0">
            <a:spAutoFit/>
          </a:bodyPr>
          <a:lstStyle/>
          <a:p>
            <a:pPr algn="ctr">
              <a:lnSpc>
                <a:spcPts val="5032"/>
              </a:lnSpc>
            </a:pPr>
            <a:r>
              <a:rPr lang="en-US" sz="5032">
                <a:solidFill>
                  <a:srgbClr val="FFFFFF"/>
                </a:solidFill>
                <a:latin typeface="Aileron Ultra-Bold"/>
              </a:rPr>
              <a:t>PROBLEM STATEMENT</a:t>
            </a:r>
          </a:p>
        </p:txBody>
      </p:sp>
      <p:sp>
        <p:nvSpPr>
          <p:cNvPr name="TextBox 15" id="15"/>
          <p:cNvSpPr txBox="true"/>
          <p:nvPr/>
        </p:nvSpPr>
        <p:spPr>
          <a:xfrm rot="0">
            <a:off x="1028700" y="7014671"/>
            <a:ext cx="16230600" cy="1562101"/>
          </a:xfrm>
          <a:prstGeom prst="rect">
            <a:avLst/>
          </a:prstGeom>
        </p:spPr>
        <p:txBody>
          <a:bodyPr anchor="t" rtlCol="false" tIns="0" lIns="0" bIns="0" rIns="0">
            <a:spAutoFit/>
          </a:bodyPr>
          <a:lstStyle/>
          <a:p>
            <a:pPr algn="ctr">
              <a:lnSpc>
                <a:spcPts val="4199"/>
              </a:lnSpc>
            </a:pPr>
            <a:r>
              <a:rPr lang="en-US" sz="2999" spc="59">
                <a:solidFill>
                  <a:srgbClr val="000000"/>
                </a:solidFill>
                <a:latin typeface="Roboto Bold"/>
              </a:rPr>
              <a:t>"Develop a user-friendly mobile app for real estate listings, enabling seamless property search, high-quality images, and detailed information, enhancing the property buying experience."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29982" y="0"/>
            <a:ext cx="7537521" cy="10287000"/>
            <a:chOff x="0" y="0"/>
            <a:chExt cx="1985191" cy="2709333"/>
          </a:xfrm>
        </p:grpSpPr>
        <p:sp>
          <p:nvSpPr>
            <p:cNvPr name="Freeform 3" id="3"/>
            <p:cNvSpPr/>
            <p:nvPr/>
          </p:nvSpPr>
          <p:spPr>
            <a:xfrm flipH="false" flipV="false" rot="0">
              <a:off x="0" y="0"/>
              <a:ext cx="1985191" cy="2709333"/>
            </a:xfrm>
            <a:custGeom>
              <a:avLst/>
              <a:gdLst/>
              <a:ahLst/>
              <a:cxnLst/>
              <a:rect r="r" b="b" t="t" l="l"/>
              <a:pathLst>
                <a:path h="2709333" w="1985191">
                  <a:moveTo>
                    <a:pt x="0" y="0"/>
                  </a:moveTo>
                  <a:lnTo>
                    <a:pt x="1985191" y="0"/>
                  </a:lnTo>
                  <a:lnTo>
                    <a:pt x="1985191" y="2709333"/>
                  </a:lnTo>
                  <a:lnTo>
                    <a:pt x="0" y="2709333"/>
                  </a:lnTo>
                  <a:close/>
                </a:path>
              </a:pathLst>
            </a:custGeom>
            <a:solidFill>
              <a:srgbClr val="247F94"/>
            </a:solidFill>
          </p:spPr>
        </p:sp>
        <p:sp>
          <p:nvSpPr>
            <p:cNvPr name="TextBox 4" id="4"/>
            <p:cNvSpPr txBox="true"/>
            <p:nvPr/>
          </p:nvSpPr>
          <p:spPr>
            <a:xfrm>
              <a:off x="0" y="-57150"/>
              <a:ext cx="1985191" cy="2766483"/>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29982" y="3769477"/>
            <a:ext cx="7537521" cy="5488823"/>
            <a:chOff x="0" y="0"/>
            <a:chExt cx="1985191" cy="1445616"/>
          </a:xfrm>
        </p:grpSpPr>
        <p:sp>
          <p:nvSpPr>
            <p:cNvPr name="Freeform 6" id="6"/>
            <p:cNvSpPr/>
            <p:nvPr/>
          </p:nvSpPr>
          <p:spPr>
            <a:xfrm flipH="false" flipV="false" rot="0">
              <a:off x="0" y="0"/>
              <a:ext cx="1985191" cy="1445616"/>
            </a:xfrm>
            <a:custGeom>
              <a:avLst/>
              <a:gdLst/>
              <a:ahLst/>
              <a:cxnLst/>
              <a:rect r="r" b="b" t="t" l="l"/>
              <a:pathLst>
                <a:path h="1445616" w="1985191">
                  <a:moveTo>
                    <a:pt x="0" y="0"/>
                  </a:moveTo>
                  <a:lnTo>
                    <a:pt x="1985191" y="0"/>
                  </a:lnTo>
                  <a:lnTo>
                    <a:pt x="1985191" y="1445616"/>
                  </a:lnTo>
                  <a:lnTo>
                    <a:pt x="0" y="1445616"/>
                  </a:lnTo>
                  <a:close/>
                </a:path>
              </a:pathLst>
            </a:custGeom>
            <a:solidFill>
              <a:srgbClr val="3BCCDD"/>
            </a:solidFill>
          </p:spPr>
        </p:sp>
        <p:sp>
          <p:nvSpPr>
            <p:cNvPr name="TextBox 7" id="7"/>
            <p:cNvSpPr txBox="true"/>
            <p:nvPr/>
          </p:nvSpPr>
          <p:spPr>
            <a:xfrm>
              <a:off x="0" y="-57150"/>
              <a:ext cx="1985191" cy="1502766"/>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8257216" y="4112899"/>
            <a:ext cx="4196069" cy="764193"/>
            <a:chOff x="0" y="0"/>
            <a:chExt cx="1105138" cy="201269"/>
          </a:xfrm>
        </p:grpSpPr>
        <p:sp>
          <p:nvSpPr>
            <p:cNvPr name="Freeform 9" id="9"/>
            <p:cNvSpPr/>
            <p:nvPr/>
          </p:nvSpPr>
          <p:spPr>
            <a:xfrm flipH="false" flipV="false" rot="0">
              <a:off x="0" y="0"/>
              <a:ext cx="1105138" cy="201269"/>
            </a:xfrm>
            <a:custGeom>
              <a:avLst/>
              <a:gdLst/>
              <a:ahLst/>
              <a:cxnLst/>
              <a:rect r="r" b="b" t="t" l="l"/>
              <a:pathLst>
                <a:path h="201269" w="1105138">
                  <a:moveTo>
                    <a:pt x="0" y="0"/>
                  </a:moveTo>
                  <a:lnTo>
                    <a:pt x="1105138" y="0"/>
                  </a:lnTo>
                  <a:lnTo>
                    <a:pt x="1105138" y="201269"/>
                  </a:lnTo>
                  <a:lnTo>
                    <a:pt x="0" y="201269"/>
                  </a:lnTo>
                  <a:close/>
                </a:path>
              </a:pathLst>
            </a:custGeom>
            <a:solidFill>
              <a:srgbClr val="3BCCDD"/>
            </a:solidFill>
          </p:spPr>
        </p:sp>
        <p:sp>
          <p:nvSpPr>
            <p:cNvPr name="TextBox 10" id="10"/>
            <p:cNvSpPr txBox="true"/>
            <p:nvPr/>
          </p:nvSpPr>
          <p:spPr>
            <a:xfrm>
              <a:off x="0" y="-57150"/>
              <a:ext cx="1105138" cy="258419"/>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13063231" y="8494107"/>
            <a:ext cx="4196069" cy="764193"/>
            <a:chOff x="0" y="0"/>
            <a:chExt cx="1105138" cy="201269"/>
          </a:xfrm>
        </p:grpSpPr>
        <p:sp>
          <p:nvSpPr>
            <p:cNvPr name="Freeform 12" id="12"/>
            <p:cNvSpPr/>
            <p:nvPr/>
          </p:nvSpPr>
          <p:spPr>
            <a:xfrm flipH="false" flipV="false" rot="0">
              <a:off x="0" y="0"/>
              <a:ext cx="1105138" cy="201269"/>
            </a:xfrm>
            <a:custGeom>
              <a:avLst/>
              <a:gdLst/>
              <a:ahLst/>
              <a:cxnLst/>
              <a:rect r="r" b="b" t="t" l="l"/>
              <a:pathLst>
                <a:path h="201269" w="1105138">
                  <a:moveTo>
                    <a:pt x="0" y="0"/>
                  </a:moveTo>
                  <a:lnTo>
                    <a:pt x="1105138" y="0"/>
                  </a:lnTo>
                  <a:lnTo>
                    <a:pt x="1105138" y="201269"/>
                  </a:lnTo>
                  <a:lnTo>
                    <a:pt x="0" y="201269"/>
                  </a:lnTo>
                  <a:close/>
                </a:path>
              </a:pathLst>
            </a:custGeom>
            <a:solidFill>
              <a:srgbClr val="3BCCDD"/>
            </a:solidFill>
          </p:spPr>
        </p:sp>
        <p:sp>
          <p:nvSpPr>
            <p:cNvPr name="TextBox 13" id="13"/>
            <p:cNvSpPr txBox="true"/>
            <p:nvPr/>
          </p:nvSpPr>
          <p:spPr>
            <a:xfrm>
              <a:off x="0" y="-57150"/>
              <a:ext cx="1105138" cy="258419"/>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8257216" y="2419414"/>
            <a:ext cx="4196069" cy="1782386"/>
            <a:chOff x="0" y="0"/>
            <a:chExt cx="1105138" cy="469435"/>
          </a:xfrm>
        </p:grpSpPr>
        <p:sp>
          <p:nvSpPr>
            <p:cNvPr name="Freeform 15" id="15"/>
            <p:cNvSpPr/>
            <p:nvPr/>
          </p:nvSpPr>
          <p:spPr>
            <a:xfrm flipH="false" flipV="false" rot="0">
              <a:off x="0" y="0"/>
              <a:ext cx="1105138" cy="469435"/>
            </a:xfrm>
            <a:custGeom>
              <a:avLst/>
              <a:gdLst/>
              <a:ahLst/>
              <a:cxnLst/>
              <a:rect r="r" b="b" t="t" l="l"/>
              <a:pathLst>
                <a:path h="469435" w="1105138">
                  <a:moveTo>
                    <a:pt x="0" y="0"/>
                  </a:moveTo>
                  <a:lnTo>
                    <a:pt x="1105138" y="0"/>
                  </a:lnTo>
                  <a:lnTo>
                    <a:pt x="1105138" y="469435"/>
                  </a:lnTo>
                  <a:lnTo>
                    <a:pt x="0" y="469435"/>
                  </a:lnTo>
                  <a:close/>
                </a:path>
              </a:pathLst>
            </a:custGeom>
            <a:solidFill>
              <a:srgbClr val="247F94"/>
            </a:solidFill>
          </p:spPr>
        </p:sp>
        <p:sp>
          <p:nvSpPr>
            <p:cNvPr name="TextBox 16" id="16"/>
            <p:cNvSpPr txBox="true"/>
            <p:nvPr/>
          </p:nvSpPr>
          <p:spPr>
            <a:xfrm>
              <a:off x="0" y="-57150"/>
              <a:ext cx="1105138" cy="526585"/>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13063231" y="6800621"/>
            <a:ext cx="4196069" cy="1782386"/>
            <a:chOff x="0" y="0"/>
            <a:chExt cx="1105138" cy="469435"/>
          </a:xfrm>
        </p:grpSpPr>
        <p:sp>
          <p:nvSpPr>
            <p:cNvPr name="Freeform 18" id="18"/>
            <p:cNvSpPr/>
            <p:nvPr/>
          </p:nvSpPr>
          <p:spPr>
            <a:xfrm flipH="false" flipV="false" rot="0">
              <a:off x="0" y="0"/>
              <a:ext cx="1105138" cy="469435"/>
            </a:xfrm>
            <a:custGeom>
              <a:avLst/>
              <a:gdLst/>
              <a:ahLst/>
              <a:cxnLst/>
              <a:rect r="r" b="b" t="t" l="l"/>
              <a:pathLst>
                <a:path h="469435" w="1105138">
                  <a:moveTo>
                    <a:pt x="0" y="0"/>
                  </a:moveTo>
                  <a:lnTo>
                    <a:pt x="1105138" y="0"/>
                  </a:lnTo>
                  <a:lnTo>
                    <a:pt x="1105138" y="469435"/>
                  </a:lnTo>
                  <a:lnTo>
                    <a:pt x="0" y="469435"/>
                  </a:lnTo>
                  <a:close/>
                </a:path>
              </a:pathLst>
            </a:custGeom>
            <a:solidFill>
              <a:srgbClr val="247F94"/>
            </a:solidFill>
          </p:spPr>
        </p:sp>
        <p:sp>
          <p:nvSpPr>
            <p:cNvPr name="TextBox 19" id="19"/>
            <p:cNvSpPr txBox="true"/>
            <p:nvPr/>
          </p:nvSpPr>
          <p:spPr>
            <a:xfrm>
              <a:off x="0" y="-57150"/>
              <a:ext cx="1105138" cy="526585"/>
            </a:xfrm>
            <a:prstGeom prst="rect">
              <a:avLst/>
            </a:prstGeom>
          </p:spPr>
          <p:txBody>
            <a:bodyPr anchor="ctr" rtlCol="false" tIns="50800" lIns="50800" bIns="50800" rIns="50800"/>
            <a:lstStyle/>
            <a:p>
              <a:pPr algn="ctr">
                <a:lnSpc>
                  <a:spcPts val="2659"/>
                </a:lnSpc>
                <a:spcBef>
                  <a:spcPct val="0"/>
                </a:spcBef>
              </a:pPr>
            </a:p>
          </p:txBody>
        </p:sp>
      </p:grpSp>
      <p:grpSp>
        <p:nvGrpSpPr>
          <p:cNvPr name="Group 20" id="20"/>
          <p:cNvGrpSpPr/>
          <p:nvPr/>
        </p:nvGrpSpPr>
        <p:grpSpPr>
          <a:xfrm rot="0">
            <a:off x="8675929" y="1028700"/>
            <a:ext cx="3358641" cy="2253332"/>
            <a:chOff x="0" y="0"/>
            <a:chExt cx="4478189" cy="3004442"/>
          </a:xfrm>
        </p:grpSpPr>
        <p:pic>
          <p:nvPicPr>
            <p:cNvPr name="Picture 21" id="21"/>
            <p:cNvPicPr>
              <a:picLocks noChangeAspect="true"/>
            </p:cNvPicPr>
            <p:nvPr/>
          </p:nvPicPr>
          <p:blipFill>
            <a:blip r:embed="rId2"/>
            <a:srcRect l="26119" t="13706" r="38046" b="54237"/>
            <a:stretch>
              <a:fillRect/>
            </a:stretch>
          </p:blipFill>
          <p:spPr>
            <a:xfrm flipH="false" flipV="false">
              <a:off x="0" y="0"/>
              <a:ext cx="4478189" cy="3004442"/>
            </a:xfrm>
            <a:prstGeom prst="rect">
              <a:avLst/>
            </a:prstGeom>
          </p:spPr>
        </p:pic>
      </p:grpSp>
      <p:grpSp>
        <p:nvGrpSpPr>
          <p:cNvPr name="Group 22" id="22"/>
          <p:cNvGrpSpPr/>
          <p:nvPr/>
        </p:nvGrpSpPr>
        <p:grpSpPr>
          <a:xfrm rot="0">
            <a:off x="13481945" y="5409908"/>
            <a:ext cx="3358641" cy="2253332"/>
            <a:chOff x="0" y="0"/>
            <a:chExt cx="4478189" cy="3004442"/>
          </a:xfrm>
        </p:grpSpPr>
        <p:pic>
          <p:nvPicPr>
            <p:cNvPr name="Picture 23" id="23"/>
            <p:cNvPicPr>
              <a:picLocks noChangeAspect="true"/>
            </p:cNvPicPr>
            <p:nvPr/>
          </p:nvPicPr>
          <p:blipFill>
            <a:blip r:embed="rId3"/>
            <a:srcRect l="0" t="31130" r="0" b="31130"/>
            <a:stretch>
              <a:fillRect/>
            </a:stretch>
          </p:blipFill>
          <p:spPr>
            <a:xfrm flipH="false" flipV="false">
              <a:off x="0" y="0"/>
              <a:ext cx="4478189" cy="3004442"/>
            </a:xfrm>
            <a:prstGeom prst="rect">
              <a:avLst/>
            </a:prstGeom>
          </p:spPr>
        </p:pic>
      </p:grpSp>
      <p:sp>
        <p:nvSpPr>
          <p:cNvPr name="TextBox 24" id="24"/>
          <p:cNvSpPr txBox="true"/>
          <p:nvPr/>
        </p:nvSpPr>
        <p:spPr>
          <a:xfrm rot="0">
            <a:off x="1028700" y="1203060"/>
            <a:ext cx="6378839" cy="1368432"/>
          </a:xfrm>
          <a:prstGeom prst="rect">
            <a:avLst/>
          </a:prstGeom>
        </p:spPr>
        <p:txBody>
          <a:bodyPr anchor="t" rtlCol="false" tIns="0" lIns="0" bIns="0" rIns="0">
            <a:spAutoFit/>
          </a:bodyPr>
          <a:lstStyle/>
          <a:p>
            <a:pPr>
              <a:lnSpc>
                <a:spcPts val="11199"/>
              </a:lnSpc>
            </a:pPr>
            <a:r>
              <a:rPr lang="en-US" sz="7999">
                <a:solidFill>
                  <a:srgbClr val="FFFFFF"/>
                </a:solidFill>
                <a:latin typeface="Aileron Ultra-Bold"/>
              </a:rPr>
              <a:t>OUR TEAM</a:t>
            </a:r>
          </a:p>
        </p:txBody>
      </p:sp>
      <p:sp>
        <p:nvSpPr>
          <p:cNvPr name="TextBox 25" id="25"/>
          <p:cNvSpPr txBox="true"/>
          <p:nvPr/>
        </p:nvSpPr>
        <p:spPr>
          <a:xfrm rot="0">
            <a:off x="1028700" y="4674435"/>
            <a:ext cx="5386389" cy="3657601"/>
          </a:xfrm>
          <a:prstGeom prst="rect">
            <a:avLst/>
          </a:prstGeom>
        </p:spPr>
        <p:txBody>
          <a:bodyPr anchor="t" rtlCol="false" tIns="0" lIns="0" bIns="0" rIns="0">
            <a:spAutoFit/>
          </a:bodyPr>
          <a:lstStyle/>
          <a:p>
            <a:pPr>
              <a:lnSpc>
                <a:spcPts val="4199"/>
              </a:lnSpc>
            </a:pPr>
            <a:r>
              <a:rPr lang="en-US" sz="2999" spc="59">
                <a:solidFill>
                  <a:srgbClr val="000000"/>
                </a:solidFill>
                <a:latin typeface="Roboto Bold"/>
              </a:rPr>
              <a:t>Our team, passionate and driven, aspires to disrupt the real estate market by leveraging technology. We bring fresh ideas, coding skills, and a thirst for innovation to our project.</a:t>
            </a:r>
          </a:p>
        </p:txBody>
      </p:sp>
      <p:sp>
        <p:nvSpPr>
          <p:cNvPr name="TextBox 26" id="26"/>
          <p:cNvSpPr txBox="true"/>
          <p:nvPr/>
        </p:nvSpPr>
        <p:spPr>
          <a:xfrm rot="0">
            <a:off x="9089507" y="3324635"/>
            <a:ext cx="2531486" cy="788265"/>
          </a:xfrm>
          <a:prstGeom prst="rect">
            <a:avLst/>
          </a:prstGeom>
        </p:spPr>
        <p:txBody>
          <a:bodyPr anchor="t" rtlCol="false" tIns="0" lIns="0" bIns="0" rIns="0">
            <a:spAutoFit/>
          </a:bodyPr>
          <a:lstStyle/>
          <a:p>
            <a:pPr algn="ctr">
              <a:lnSpc>
                <a:spcPts val="3198"/>
              </a:lnSpc>
              <a:spcBef>
                <a:spcPct val="0"/>
              </a:spcBef>
            </a:pPr>
            <a:r>
              <a:rPr lang="en-US" sz="2284">
                <a:solidFill>
                  <a:srgbClr val="FFFFFF"/>
                </a:solidFill>
                <a:latin typeface="Aileron Ultra-Bold"/>
              </a:rPr>
              <a:t>DIPTENDU MAJUMDAR</a:t>
            </a:r>
          </a:p>
        </p:txBody>
      </p:sp>
      <p:sp>
        <p:nvSpPr>
          <p:cNvPr name="TextBox 27" id="27"/>
          <p:cNvSpPr txBox="true"/>
          <p:nvPr/>
        </p:nvSpPr>
        <p:spPr>
          <a:xfrm rot="0">
            <a:off x="14036500" y="7667061"/>
            <a:ext cx="2249531" cy="775599"/>
          </a:xfrm>
          <a:prstGeom prst="rect">
            <a:avLst/>
          </a:prstGeom>
        </p:spPr>
        <p:txBody>
          <a:bodyPr anchor="t" rtlCol="false" tIns="0" lIns="0" bIns="0" rIns="0">
            <a:spAutoFit/>
          </a:bodyPr>
          <a:lstStyle/>
          <a:p>
            <a:pPr algn="ctr">
              <a:lnSpc>
                <a:spcPts val="3103"/>
              </a:lnSpc>
              <a:spcBef>
                <a:spcPct val="0"/>
              </a:spcBef>
            </a:pPr>
            <a:r>
              <a:rPr lang="en-US" sz="2216">
                <a:solidFill>
                  <a:srgbClr val="FFFFFF"/>
                </a:solidFill>
                <a:latin typeface="Aileron Ultra-Bold"/>
              </a:rPr>
              <a:t>ADRIJA MAJUMDER</a:t>
            </a:r>
          </a:p>
        </p:txBody>
      </p:sp>
      <p:sp>
        <p:nvSpPr>
          <p:cNvPr name="TextBox 28" id="28"/>
          <p:cNvSpPr txBox="true"/>
          <p:nvPr/>
        </p:nvSpPr>
        <p:spPr>
          <a:xfrm rot="0">
            <a:off x="8415966" y="4241111"/>
            <a:ext cx="3878569" cy="500381"/>
          </a:xfrm>
          <a:prstGeom prst="rect">
            <a:avLst/>
          </a:prstGeom>
        </p:spPr>
        <p:txBody>
          <a:bodyPr anchor="t" rtlCol="false" tIns="0" lIns="0" bIns="0" rIns="0">
            <a:spAutoFit/>
          </a:bodyPr>
          <a:lstStyle/>
          <a:p>
            <a:pPr algn="ctr">
              <a:lnSpc>
                <a:spcPts val="3919"/>
              </a:lnSpc>
              <a:spcBef>
                <a:spcPct val="0"/>
              </a:spcBef>
            </a:pPr>
            <a:r>
              <a:rPr lang="en-US" sz="2799">
                <a:solidFill>
                  <a:srgbClr val="000000"/>
                </a:solidFill>
                <a:latin typeface="Roboto Bold"/>
              </a:rPr>
              <a:t>Company Owner</a:t>
            </a:r>
          </a:p>
        </p:txBody>
      </p:sp>
      <p:sp>
        <p:nvSpPr>
          <p:cNvPr name="TextBox 29" id="29"/>
          <p:cNvSpPr txBox="true"/>
          <p:nvPr/>
        </p:nvSpPr>
        <p:spPr>
          <a:xfrm rot="0">
            <a:off x="13221981" y="8622319"/>
            <a:ext cx="3878569" cy="500381"/>
          </a:xfrm>
          <a:prstGeom prst="rect">
            <a:avLst/>
          </a:prstGeom>
        </p:spPr>
        <p:txBody>
          <a:bodyPr anchor="t" rtlCol="false" tIns="0" lIns="0" bIns="0" rIns="0">
            <a:spAutoFit/>
          </a:bodyPr>
          <a:lstStyle/>
          <a:p>
            <a:pPr algn="ctr">
              <a:lnSpc>
                <a:spcPts val="3919"/>
              </a:lnSpc>
              <a:spcBef>
                <a:spcPct val="0"/>
              </a:spcBef>
            </a:pPr>
            <a:r>
              <a:rPr lang="en-US" sz="2799">
                <a:solidFill>
                  <a:srgbClr val="000000"/>
                </a:solidFill>
                <a:latin typeface="Roboto Bold"/>
              </a:rPr>
              <a:t>Product Manager</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31555"/>
            </a:stretch>
          </a:blipFill>
        </p:spPr>
      </p:sp>
      <p:grpSp>
        <p:nvGrpSpPr>
          <p:cNvPr name="Group 3" id="3"/>
          <p:cNvGrpSpPr/>
          <p:nvPr/>
        </p:nvGrpSpPr>
        <p:grpSpPr>
          <a:xfrm rot="0">
            <a:off x="1028700" y="3949588"/>
            <a:ext cx="5324616" cy="2711674"/>
            <a:chOff x="0" y="0"/>
            <a:chExt cx="1402368" cy="714186"/>
          </a:xfrm>
        </p:grpSpPr>
        <p:sp>
          <p:nvSpPr>
            <p:cNvPr name="Freeform 4" id="4"/>
            <p:cNvSpPr/>
            <p:nvPr/>
          </p:nvSpPr>
          <p:spPr>
            <a:xfrm flipH="false" flipV="false" rot="0">
              <a:off x="0" y="0"/>
              <a:ext cx="1402368" cy="714186"/>
            </a:xfrm>
            <a:custGeom>
              <a:avLst/>
              <a:gdLst/>
              <a:ahLst/>
              <a:cxnLst/>
              <a:rect r="r" b="b" t="t" l="l"/>
              <a:pathLst>
                <a:path h="714186" w="1402368">
                  <a:moveTo>
                    <a:pt x="0" y="0"/>
                  </a:moveTo>
                  <a:lnTo>
                    <a:pt x="1402368" y="0"/>
                  </a:lnTo>
                  <a:lnTo>
                    <a:pt x="1402368" y="714186"/>
                  </a:lnTo>
                  <a:lnTo>
                    <a:pt x="0" y="714186"/>
                  </a:lnTo>
                  <a:close/>
                </a:path>
              </a:pathLst>
            </a:custGeom>
            <a:solidFill>
              <a:srgbClr val="3BCCDD"/>
            </a:solidFill>
          </p:spPr>
        </p:sp>
        <p:sp>
          <p:nvSpPr>
            <p:cNvPr name="TextBox 5" id="5"/>
            <p:cNvSpPr txBox="true"/>
            <p:nvPr/>
          </p:nvSpPr>
          <p:spPr>
            <a:xfrm>
              <a:off x="0" y="-57150"/>
              <a:ext cx="1402368" cy="771336"/>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6481692" y="2355626"/>
            <a:ext cx="5324616" cy="2711674"/>
            <a:chOff x="0" y="0"/>
            <a:chExt cx="1402368" cy="714186"/>
          </a:xfrm>
        </p:grpSpPr>
        <p:sp>
          <p:nvSpPr>
            <p:cNvPr name="Freeform 7" id="7"/>
            <p:cNvSpPr/>
            <p:nvPr/>
          </p:nvSpPr>
          <p:spPr>
            <a:xfrm flipH="false" flipV="false" rot="0">
              <a:off x="0" y="0"/>
              <a:ext cx="1402368" cy="714186"/>
            </a:xfrm>
            <a:custGeom>
              <a:avLst/>
              <a:gdLst/>
              <a:ahLst/>
              <a:cxnLst/>
              <a:rect r="r" b="b" t="t" l="l"/>
              <a:pathLst>
                <a:path h="714186" w="1402368">
                  <a:moveTo>
                    <a:pt x="0" y="0"/>
                  </a:moveTo>
                  <a:lnTo>
                    <a:pt x="1402368" y="0"/>
                  </a:lnTo>
                  <a:lnTo>
                    <a:pt x="1402368" y="714186"/>
                  </a:lnTo>
                  <a:lnTo>
                    <a:pt x="0" y="714186"/>
                  </a:lnTo>
                  <a:close/>
                </a:path>
              </a:pathLst>
            </a:custGeom>
            <a:solidFill>
              <a:srgbClr val="247F94"/>
            </a:solidFill>
          </p:spPr>
        </p:sp>
        <p:sp>
          <p:nvSpPr>
            <p:cNvPr name="TextBox 8" id="8"/>
            <p:cNvSpPr txBox="true"/>
            <p:nvPr/>
          </p:nvSpPr>
          <p:spPr>
            <a:xfrm>
              <a:off x="0" y="-57150"/>
              <a:ext cx="1402368" cy="771336"/>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11930133" y="3949588"/>
            <a:ext cx="5324616" cy="2711674"/>
            <a:chOff x="0" y="0"/>
            <a:chExt cx="1402368" cy="714186"/>
          </a:xfrm>
        </p:grpSpPr>
        <p:sp>
          <p:nvSpPr>
            <p:cNvPr name="Freeform 10" id="10"/>
            <p:cNvSpPr/>
            <p:nvPr/>
          </p:nvSpPr>
          <p:spPr>
            <a:xfrm flipH="false" flipV="false" rot="0">
              <a:off x="0" y="0"/>
              <a:ext cx="1402368" cy="714186"/>
            </a:xfrm>
            <a:custGeom>
              <a:avLst/>
              <a:gdLst/>
              <a:ahLst/>
              <a:cxnLst/>
              <a:rect r="r" b="b" t="t" l="l"/>
              <a:pathLst>
                <a:path h="714186" w="1402368">
                  <a:moveTo>
                    <a:pt x="0" y="0"/>
                  </a:moveTo>
                  <a:lnTo>
                    <a:pt x="1402368" y="0"/>
                  </a:lnTo>
                  <a:lnTo>
                    <a:pt x="1402368" y="714186"/>
                  </a:lnTo>
                  <a:lnTo>
                    <a:pt x="0" y="714186"/>
                  </a:lnTo>
                  <a:close/>
                </a:path>
              </a:pathLst>
            </a:custGeom>
            <a:solidFill>
              <a:srgbClr val="3BCCDD"/>
            </a:solidFill>
          </p:spPr>
        </p:sp>
        <p:sp>
          <p:nvSpPr>
            <p:cNvPr name="TextBox 11" id="11"/>
            <p:cNvSpPr txBox="true"/>
            <p:nvPr/>
          </p:nvSpPr>
          <p:spPr>
            <a:xfrm>
              <a:off x="0" y="-57150"/>
              <a:ext cx="1402368" cy="771336"/>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0">
            <a:off x="6481692" y="5248275"/>
            <a:ext cx="5324616" cy="2711674"/>
            <a:chOff x="0" y="0"/>
            <a:chExt cx="1402368" cy="714186"/>
          </a:xfrm>
        </p:grpSpPr>
        <p:sp>
          <p:nvSpPr>
            <p:cNvPr name="Freeform 13" id="13"/>
            <p:cNvSpPr/>
            <p:nvPr/>
          </p:nvSpPr>
          <p:spPr>
            <a:xfrm flipH="false" flipV="false" rot="0">
              <a:off x="0" y="0"/>
              <a:ext cx="1402368" cy="714186"/>
            </a:xfrm>
            <a:custGeom>
              <a:avLst/>
              <a:gdLst/>
              <a:ahLst/>
              <a:cxnLst/>
              <a:rect r="r" b="b" t="t" l="l"/>
              <a:pathLst>
                <a:path h="714186" w="1402368">
                  <a:moveTo>
                    <a:pt x="0" y="0"/>
                  </a:moveTo>
                  <a:lnTo>
                    <a:pt x="1402368" y="0"/>
                  </a:lnTo>
                  <a:lnTo>
                    <a:pt x="1402368" y="714186"/>
                  </a:lnTo>
                  <a:lnTo>
                    <a:pt x="0" y="714186"/>
                  </a:lnTo>
                  <a:close/>
                </a:path>
              </a:pathLst>
            </a:custGeom>
            <a:solidFill>
              <a:srgbClr val="3BCCDD"/>
            </a:solidFill>
          </p:spPr>
        </p:sp>
        <p:sp>
          <p:nvSpPr>
            <p:cNvPr name="TextBox 14" id="14"/>
            <p:cNvSpPr txBox="true"/>
            <p:nvPr/>
          </p:nvSpPr>
          <p:spPr>
            <a:xfrm>
              <a:off x="0" y="-57150"/>
              <a:ext cx="1402368" cy="771336"/>
            </a:xfrm>
            <a:prstGeom prst="rect">
              <a:avLst/>
            </a:prstGeom>
          </p:spPr>
          <p:txBody>
            <a:bodyPr anchor="ctr" rtlCol="false" tIns="50800" lIns="50800" bIns="50800" rIns="50800"/>
            <a:lstStyle/>
            <a:p>
              <a:pPr algn="ctr">
                <a:lnSpc>
                  <a:spcPts val="2659"/>
                </a:lnSpc>
                <a:spcBef>
                  <a:spcPct val="0"/>
                </a:spcBef>
              </a:pPr>
            </a:p>
          </p:txBody>
        </p:sp>
      </p:grpSp>
      <p:grpSp>
        <p:nvGrpSpPr>
          <p:cNvPr name="Group 15" id="15"/>
          <p:cNvGrpSpPr/>
          <p:nvPr/>
        </p:nvGrpSpPr>
        <p:grpSpPr>
          <a:xfrm rot="0">
            <a:off x="1242372" y="4157499"/>
            <a:ext cx="4897272" cy="986001"/>
            <a:chOff x="0" y="0"/>
            <a:chExt cx="1289816" cy="259688"/>
          </a:xfrm>
        </p:grpSpPr>
        <p:sp>
          <p:nvSpPr>
            <p:cNvPr name="Freeform 16" id="16"/>
            <p:cNvSpPr/>
            <p:nvPr/>
          </p:nvSpPr>
          <p:spPr>
            <a:xfrm flipH="false" flipV="false" rot="0">
              <a:off x="0" y="0"/>
              <a:ext cx="1289817" cy="259688"/>
            </a:xfrm>
            <a:custGeom>
              <a:avLst/>
              <a:gdLst/>
              <a:ahLst/>
              <a:cxnLst/>
              <a:rect r="r" b="b" t="t" l="l"/>
              <a:pathLst>
                <a:path h="259688" w="1289817">
                  <a:moveTo>
                    <a:pt x="0" y="0"/>
                  </a:moveTo>
                  <a:lnTo>
                    <a:pt x="1289817" y="0"/>
                  </a:lnTo>
                  <a:lnTo>
                    <a:pt x="1289817" y="259688"/>
                  </a:lnTo>
                  <a:lnTo>
                    <a:pt x="0" y="259688"/>
                  </a:lnTo>
                  <a:close/>
                </a:path>
              </a:pathLst>
            </a:custGeom>
            <a:solidFill>
              <a:srgbClr val="247F94"/>
            </a:solidFill>
          </p:spPr>
        </p:sp>
        <p:sp>
          <p:nvSpPr>
            <p:cNvPr name="TextBox 17" id="17"/>
            <p:cNvSpPr txBox="true"/>
            <p:nvPr/>
          </p:nvSpPr>
          <p:spPr>
            <a:xfrm>
              <a:off x="0" y="-57150"/>
              <a:ext cx="1289816" cy="316838"/>
            </a:xfrm>
            <a:prstGeom prst="rect">
              <a:avLst/>
            </a:prstGeom>
          </p:spPr>
          <p:txBody>
            <a:bodyPr anchor="ctr" rtlCol="false" tIns="50800" lIns="50800" bIns="50800" rIns="50800"/>
            <a:lstStyle/>
            <a:p>
              <a:pPr algn="ctr">
                <a:lnSpc>
                  <a:spcPts val="2659"/>
                </a:lnSpc>
                <a:spcBef>
                  <a:spcPct val="0"/>
                </a:spcBef>
              </a:pPr>
            </a:p>
          </p:txBody>
        </p:sp>
      </p:grpSp>
      <p:grpSp>
        <p:nvGrpSpPr>
          <p:cNvPr name="Group 18" id="18"/>
          <p:cNvGrpSpPr/>
          <p:nvPr/>
        </p:nvGrpSpPr>
        <p:grpSpPr>
          <a:xfrm rot="0">
            <a:off x="6695364" y="5427611"/>
            <a:ext cx="4897272" cy="986001"/>
            <a:chOff x="0" y="0"/>
            <a:chExt cx="1289816" cy="259688"/>
          </a:xfrm>
        </p:grpSpPr>
        <p:sp>
          <p:nvSpPr>
            <p:cNvPr name="Freeform 19" id="19"/>
            <p:cNvSpPr/>
            <p:nvPr/>
          </p:nvSpPr>
          <p:spPr>
            <a:xfrm flipH="false" flipV="false" rot="0">
              <a:off x="0" y="0"/>
              <a:ext cx="1289817" cy="259688"/>
            </a:xfrm>
            <a:custGeom>
              <a:avLst/>
              <a:gdLst/>
              <a:ahLst/>
              <a:cxnLst/>
              <a:rect r="r" b="b" t="t" l="l"/>
              <a:pathLst>
                <a:path h="259688" w="1289817">
                  <a:moveTo>
                    <a:pt x="0" y="0"/>
                  </a:moveTo>
                  <a:lnTo>
                    <a:pt x="1289817" y="0"/>
                  </a:lnTo>
                  <a:lnTo>
                    <a:pt x="1289817" y="259688"/>
                  </a:lnTo>
                  <a:lnTo>
                    <a:pt x="0" y="259688"/>
                  </a:lnTo>
                  <a:close/>
                </a:path>
              </a:pathLst>
            </a:custGeom>
            <a:solidFill>
              <a:srgbClr val="247F94"/>
            </a:solidFill>
          </p:spPr>
        </p:sp>
        <p:sp>
          <p:nvSpPr>
            <p:cNvPr name="TextBox 20" id="20"/>
            <p:cNvSpPr txBox="true"/>
            <p:nvPr/>
          </p:nvSpPr>
          <p:spPr>
            <a:xfrm>
              <a:off x="0" y="-57150"/>
              <a:ext cx="1289816" cy="316838"/>
            </a:xfrm>
            <a:prstGeom prst="rect">
              <a:avLst/>
            </a:prstGeom>
          </p:spPr>
          <p:txBody>
            <a:bodyPr anchor="ctr" rtlCol="false" tIns="50800" lIns="50800" bIns="50800" rIns="50800"/>
            <a:lstStyle/>
            <a:p>
              <a:pPr algn="ctr">
                <a:lnSpc>
                  <a:spcPts val="2659"/>
                </a:lnSpc>
                <a:spcBef>
                  <a:spcPct val="0"/>
                </a:spcBef>
              </a:pPr>
            </a:p>
          </p:txBody>
        </p:sp>
      </p:grpSp>
      <p:grpSp>
        <p:nvGrpSpPr>
          <p:cNvPr name="Group 21" id="21"/>
          <p:cNvGrpSpPr/>
          <p:nvPr/>
        </p:nvGrpSpPr>
        <p:grpSpPr>
          <a:xfrm rot="0">
            <a:off x="12148356" y="4157499"/>
            <a:ext cx="4897272" cy="986001"/>
            <a:chOff x="0" y="0"/>
            <a:chExt cx="1289816" cy="259688"/>
          </a:xfrm>
        </p:grpSpPr>
        <p:sp>
          <p:nvSpPr>
            <p:cNvPr name="Freeform 22" id="22"/>
            <p:cNvSpPr/>
            <p:nvPr/>
          </p:nvSpPr>
          <p:spPr>
            <a:xfrm flipH="false" flipV="false" rot="0">
              <a:off x="0" y="0"/>
              <a:ext cx="1289817" cy="259688"/>
            </a:xfrm>
            <a:custGeom>
              <a:avLst/>
              <a:gdLst/>
              <a:ahLst/>
              <a:cxnLst/>
              <a:rect r="r" b="b" t="t" l="l"/>
              <a:pathLst>
                <a:path h="259688" w="1289817">
                  <a:moveTo>
                    <a:pt x="0" y="0"/>
                  </a:moveTo>
                  <a:lnTo>
                    <a:pt x="1289817" y="0"/>
                  </a:lnTo>
                  <a:lnTo>
                    <a:pt x="1289817" y="259688"/>
                  </a:lnTo>
                  <a:lnTo>
                    <a:pt x="0" y="259688"/>
                  </a:lnTo>
                  <a:close/>
                </a:path>
              </a:pathLst>
            </a:custGeom>
            <a:solidFill>
              <a:srgbClr val="247F94"/>
            </a:solidFill>
          </p:spPr>
        </p:sp>
        <p:sp>
          <p:nvSpPr>
            <p:cNvPr name="TextBox 23" id="23"/>
            <p:cNvSpPr txBox="true"/>
            <p:nvPr/>
          </p:nvSpPr>
          <p:spPr>
            <a:xfrm>
              <a:off x="0" y="-57150"/>
              <a:ext cx="1289816" cy="316838"/>
            </a:xfrm>
            <a:prstGeom prst="rect">
              <a:avLst/>
            </a:prstGeom>
          </p:spPr>
          <p:txBody>
            <a:bodyPr anchor="ctr" rtlCol="false" tIns="50800" lIns="50800" bIns="50800" rIns="50800"/>
            <a:lstStyle/>
            <a:p>
              <a:pPr algn="ctr">
                <a:lnSpc>
                  <a:spcPts val="2659"/>
                </a:lnSpc>
                <a:spcBef>
                  <a:spcPct val="0"/>
                </a:spcBef>
              </a:pPr>
            </a:p>
          </p:txBody>
        </p:sp>
      </p:grpSp>
      <p:sp>
        <p:nvSpPr>
          <p:cNvPr name="Freeform 24" id="24"/>
          <p:cNvSpPr/>
          <p:nvPr/>
        </p:nvSpPr>
        <p:spPr>
          <a:xfrm flipH="false" flipV="false" rot="0">
            <a:off x="10840775" y="5533001"/>
            <a:ext cx="552937" cy="775220"/>
          </a:xfrm>
          <a:custGeom>
            <a:avLst/>
            <a:gdLst/>
            <a:ahLst/>
            <a:cxnLst/>
            <a:rect r="r" b="b" t="t" l="l"/>
            <a:pathLst>
              <a:path h="775220" w="552937">
                <a:moveTo>
                  <a:pt x="0" y="0"/>
                </a:moveTo>
                <a:lnTo>
                  <a:pt x="552937" y="0"/>
                </a:lnTo>
                <a:lnTo>
                  <a:pt x="552937" y="775220"/>
                </a:lnTo>
                <a:lnTo>
                  <a:pt x="0" y="7752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5" id="25"/>
          <p:cNvSpPr/>
          <p:nvPr/>
        </p:nvSpPr>
        <p:spPr>
          <a:xfrm flipH="false" flipV="false" rot="0">
            <a:off x="16176620" y="4329321"/>
            <a:ext cx="647062" cy="642356"/>
          </a:xfrm>
          <a:custGeom>
            <a:avLst/>
            <a:gdLst/>
            <a:ahLst/>
            <a:cxnLst/>
            <a:rect r="r" b="b" t="t" l="l"/>
            <a:pathLst>
              <a:path h="642356" w="647062">
                <a:moveTo>
                  <a:pt x="0" y="0"/>
                </a:moveTo>
                <a:lnTo>
                  <a:pt x="647062" y="0"/>
                </a:lnTo>
                <a:lnTo>
                  <a:pt x="647062" y="642357"/>
                </a:lnTo>
                <a:lnTo>
                  <a:pt x="0" y="64235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6" id="26"/>
          <p:cNvSpPr/>
          <p:nvPr/>
        </p:nvSpPr>
        <p:spPr>
          <a:xfrm flipH="false" flipV="false" rot="0">
            <a:off x="4975717" y="4314046"/>
            <a:ext cx="801125" cy="642356"/>
          </a:xfrm>
          <a:custGeom>
            <a:avLst/>
            <a:gdLst/>
            <a:ahLst/>
            <a:cxnLst/>
            <a:rect r="r" b="b" t="t" l="l"/>
            <a:pathLst>
              <a:path h="642356" w="801125">
                <a:moveTo>
                  <a:pt x="0" y="0"/>
                </a:moveTo>
                <a:lnTo>
                  <a:pt x="801125" y="0"/>
                </a:lnTo>
                <a:lnTo>
                  <a:pt x="801125" y="642357"/>
                </a:lnTo>
                <a:lnTo>
                  <a:pt x="0" y="642357"/>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7" id="27"/>
          <p:cNvSpPr txBox="true"/>
          <p:nvPr/>
        </p:nvSpPr>
        <p:spPr>
          <a:xfrm rot="0">
            <a:off x="6667381" y="2606563"/>
            <a:ext cx="4953239" cy="2143125"/>
          </a:xfrm>
          <a:prstGeom prst="rect">
            <a:avLst/>
          </a:prstGeom>
        </p:spPr>
        <p:txBody>
          <a:bodyPr anchor="t" rtlCol="false" tIns="0" lIns="0" bIns="0" rIns="0">
            <a:spAutoFit/>
          </a:bodyPr>
          <a:lstStyle/>
          <a:p>
            <a:pPr algn="ctr">
              <a:lnSpc>
                <a:spcPts val="8400"/>
              </a:lnSpc>
            </a:pPr>
            <a:r>
              <a:rPr lang="en-US" sz="7000">
                <a:solidFill>
                  <a:srgbClr val="FFFFFF"/>
                </a:solidFill>
                <a:latin typeface="Aileron Ultra-Bold"/>
              </a:rPr>
              <a:t>OUR SERVICES</a:t>
            </a:r>
          </a:p>
        </p:txBody>
      </p:sp>
      <p:sp>
        <p:nvSpPr>
          <p:cNvPr name="TextBox 28" id="28"/>
          <p:cNvSpPr txBox="true"/>
          <p:nvPr/>
        </p:nvSpPr>
        <p:spPr>
          <a:xfrm rot="0">
            <a:off x="1394153" y="4086225"/>
            <a:ext cx="2946256" cy="1057275"/>
          </a:xfrm>
          <a:prstGeom prst="rect">
            <a:avLst/>
          </a:prstGeom>
        </p:spPr>
        <p:txBody>
          <a:bodyPr anchor="t" rtlCol="false" tIns="0" lIns="0" bIns="0" rIns="0">
            <a:spAutoFit/>
          </a:bodyPr>
          <a:lstStyle/>
          <a:p>
            <a:pPr>
              <a:lnSpc>
                <a:spcPts val="4200"/>
              </a:lnSpc>
              <a:spcBef>
                <a:spcPct val="0"/>
              </a:spcBef>
            </a:pPr>
            <a:r>
              <a:rPr lang="en-US" sz="3000">
                <a:solidFill>
                  <a:srgbClr val="FFFFFF"/>
                </a:solidFill>
                <a:latin typeface="Aileron Ultra-Bold"/>
              </a:rPr>
              <a:t>Property Management</a:t>
            </a:r>
          </a:p>
        </p:txBody>
      </p:sp>
      <p:sp>
        <p:nvSpPr>
          <p:cNvPr name="TextBox 29" id="29"/>
          <p:cNvSpPr txBox="true"/>
          <p:nvPr/>
        </p:nvSpPr>
        <p:spPr>
          <a:xfrm rot="0">
            <a:off x="6956111" y="5639623"/>
            <a:ext cx="3884664" cy="504826"/>
          </a:xfrm>
          <a:prstGeom prst="rect">
            <a:avLst/>
          </a:prstGeom>
        </p:spPr>
        <p:txBody>
          <a:bodyPr anchor="t" rtlCol="false" tIns="0" lIns="0" bIns="0" rIns="0">
            <a:spAutoFit/>
          </a:bodyPr>
          <a:lstStyle/>
          <a:p>
            <a:pPr>
              <a:lnSpc>
                <a:spcPts val="4199"/>
              </a:lnSpc>
              <a:spcBef>
                <a:spcPct val="0"/>
              </a:spcBef>
            </a:pPr>
            <a:r>
              <a:rPr lang="en-US" sz="2999">
                <a:solidFill>
                  <a:srgbClr val="FFFFFF"/>
                </a:solidFill>
                <a:latin typeface="Aileron Ultra-Bold"/>
              </a:rPr>
              <a:t>Agent Management</a:t>
            </a:r>
          </a:p>
        </p:txBody>
      </p:sp>
      <p:sp>
        <p:nvSpPr>
          <p:cNvPr name="TextBox 30" id="30"/>
          <p:cNvSpPr txBox="true"/>
          <p:nvPr/>
        </p:nvSpPr>
        <p:spPr>
          <a:xfrm rot="0">
            <a:off x="1263814" y="5114028"/>
            <a:ext cx="4884503" cy="1490981"/>
          </a:xfrm>
          <a:prstGeom prst="rect">
            <a:avLst/>
          </a:prstGeom>
        </p:spPr>
        <p:txBody>
          <a:bodyPr anchor="t" rtlCol="false" tIns="0" lIns="0" bIns="0" rIns="0">
            <a:spAutoFit/>
          </a:bodyPr>
          <a:lstStyle/>
          <a:p>
            <a:pPr>
              <a:lnSpc>
                <a:spcPts val="3919"/>
              </a:lnSpc>
            </a:pPr>
            <a:r>
              <a:rPr lang="en-US" sz="2799" spc="55">
                <a:solidFill>
                  <a:srgbClr val="000000"/>
                </a:solidFill>
                <a:latin typeface="Roboto Bold"/>
              </a:rPr>
              <a:t>Genuine properties with their details for customers who want to buy/rent properties</a:t>
            </a:r>
          </a:p>
        </p:txBody>
      </p:sp>
      <p:sp>
        <p:nvSpPr>
          <p:cNvPr name="TextBox 31" id="31"/>
          <p:cNvSpPr txBox="true"/>
          <p:nvPr/>
        </p:nvSpPr>
        <p:spPr>
          <a:xfrm rot="0">
            <a:off x="12156573" y="5178030"/>
            <a:ext cx="4667109" cy="1418488"/>
          </a:xfrm>
          <a:prstGeom prst="rect">
            <a:avLst/>
          </a:prstGeom>
        </p:spPr>
        <p:txBody>
          <a:bodyPr anchor="t" rtlCol="false" tIns="0" lIns="0" bIns="0" rIns="0">
            <a:spAutoFit/>
          </a:bodyPr>
          <a:lstStyle/>
          <a:p>
            <a:pPr>
              <a:lnSpc>
                <a:spcPts val="3745"/>
              </a:lnSpc>
            </a:pPr>
            <a:r>
              <a:rPr lang="en-US" sz="2675" spc="53">
                <a:solidFill>
                  <a:srgbClr val="000000"/>
                </a:solidFill>
                <a:latin typeface="Roboto Bold"/>
              </a:rPr>
              <a:t>Buyers are assured of authentic deals and reliable agents. </a:t>
            </a:r>
          </a:p>
        </p:txBody>
      </p:sp>
      <p:sp>
        <p:nvSpPr>
          <p:cNvPr name="TextBox 32" id="32"/>
          <p:cNvSpPr txBox="true"/>
          <p:nvPr/>
        </p:nvSpPr>
        <p:spPr>
          <a:xfrm rot="0">
            <a:off x="6937169" y="6365987"/>
            <a:ext cx="4409111" cy="1595130"/>
          </a:xfrm>
          <a:prstGeom prst="rect">
            <a:avLst/>
          </a:prstGeom>
        </p:spPr>
        <p:txBody>
          <a:bodyPr anchor="t" rtlCol="false" tIns="0" lIns="0" bIns="0" rIns="0">
            <a:spAutoFit/>
          </a:bodyPr>
          <a:lstStyle/>
          <a:p>
            <a:pPr>
              <a:lnSpc>
                <a:spcPts val="3175"/>
              </a:lnSpc>
            </a:pPr>
            <a:r>
              <a:rPr lang="en-US" sz="2268" spc="45">
                <a:solidFill>
                  <a:srgbClr val="000000"/>
                </a:solidFill>
                <a:latin typeface="Roboto Bold"/>
              </a:rPr>
              <a:t>Anyone who wants to upload their property to be bought/rented is verified for authenticity. </a:t>
            </a:r>
          </a:p>
        </p:txBody>
      </p:sp>
      <p:sp>
        <p:nvSpPr>
          <p:cNvPr name="TextBox 33" id="33"/>
          <p:cNvSpPr txBox="true"/>
          <p:nvPr/>
        </p:nvSpPr>
        <p:spPr>
          <a:xfrm rot="0">
            <a:off x="12330183" y="4367212"/>
            <a:ext cx="3846437" cy="504826"/>
          </a:xfrm>
          <a:prstGeom prst="rect">
            <a:avLst/>
          </a:prstGeom>
        </p:spPr>
        <p:txBody>
          <a:bodyPr anchor="t" rtlCol="false" tIns="0" lIns="0" bIns="0" rIns="0">
            <a:spAutoFit/>
          </a:bodyPr>
          <a:lstStyle/>
          <a:p>
            <a:pPr>
              <a:lnSpc>
                <a:spcPts val="4199"/>
              </a:lnSpc>
              <a:spcBef>
                <a:spcPct val="0"/>
              </a:spcBef>
            </a:pPr>
            <a:r>
              <a:rPr lang="en-US" sz="2999">
                <a:solidFill>
                  <a:srgbClr val="FFFFFF"/>
                </a:solidFill>
                <a:latin typeface="Aileron Ultra-Bold"/>
              </a:rPr>
              <a:t>Buyer Management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247F94"/>
        </a:solidFill>
      </p:bgPr>
    </p:bg>
    <p:spTree>
      <p:nvGrpSpPr>
        <p:cNvPr id="1" name=""/>
        <p:cNvGrpSpPr/>
        <p:nvPr/>
      </p:nvGrpSpPr>
      <p:grpSpPr>
        <a:xfrm>
          <a:off x="0" y="0"/>
          <a:ext cx="0" cy="0"/>
          <a:chOff x="0" y="0"/>
          <a:chExt cx="0" cy="0"/>
        </a:xfrm>
      </p:grpSpPr>
      <p:grpSp>
        <p:nvGrpSpPr>
          <p:cNvPr name="Group 2" id="2"/>
          <p:cNvGrpSpPr/>
          <p:nvPr/>
        </p:nvGrpSpPr>
        <p:grpSpPr>
          <a:xfrm rot="0">
            <a:off x="1028700" y="4055227"/>
            <a:ext cx="7731389" cy="5031623"/>
            <a:chOff x="0" y="0"/>
            <a:chExt cx="2036251" cy="1325201"/>
          </a:xfrm>
        </p:grpSpPr>
        <p:sp>
          <p:nvSpPr>
            <p:cNvPr name="Freeform 3" id="3"/>
            <p:cNvSpPr/>
            <p:nvPr/>
          </p:nvSpPr>
          <p:spPr>
            <a:xfrm flipH="false" flipV="false" rot="0">
              <a:off x="0" y="0"/>
              <a:ext cx="2036251" cy="1325201"/>
            </a:xfrm>
            <a:custGeom>
              <a:avLst/>
              <a:gdLst/>
              <a:ahLst/>
              <a:cxnLst/>
              <a:rect r="r" b="b" t="t" l="l"/>
              <a:pathLst>
                <a:path h="1325201" w="2036251">
                  <a:moveTo>
                    <a:pt x="0" y="0"/>
                  </a:moveTo>
                  <a:lnTo>
                    <a:pt x="2036251" y="0"/>
                  </a:lnTo>
                  <a:lnTo>
                    <a:pt x="2036251" y="1325201"/>
                  </a:lnTo>
                  <a:lnTo>
                    <a:pt x="0" y="1325201"/>
                  </a:lnTo>
                  <a:close/>
                </a:path>
              </a:pathLst>
            </a:custGeom>
            <a:solidFill>
              <a:srgbClr val="3BCCDD"/>
            </a:solidFill>
          </p:spPr>
        </p:sp>
        <p:sp>
          <p:nvSpPr>
            <p:cNvPr name="TextBox 4" id="4"/>
            <p:cNvSpPr txBox="true"/>
            <p:nvPr/>
          </p:nvSpPr>
          <p:spPr>
            <a:xfrm>
              <a:off x="0" y="-57150"/>
              <a:ext cx="2036251" cy="1382351"/>
            </a:xfrm>
            <a:prstGeom prst="rect">
              <a:avLst/>
            </a:prstGeom>
          </p:spPr>
          <p:txBody>
            <a:bodyPr anchor="ctr" rtlCol="false" tIns="50800" lIns="50800" bIns="50800" rIns="50800"/>
            <a:lstStyle/>
            <a:p>
              <a:pPr algn="ctr">
                <a:lnSpc>
                  <a:spcPts val="2659"/>
                </a:lnSpc>
                <a:spcBef>
                  <a:spcPct val="0"/>
                </a:spcBef>
              </a:pPr>
            </a:p>
          </p:txBody>
        </p:sp>
      </p:grpSp>
      <p:sp>
        <p:nvSpPr>
          <p:cNvPr name="AutoShape 5" id="5"/>
          <p:cNvSpPr/>
          <p:nvPr/>
        </p:nvSpPr>
        <p:spPr>
          <a:xfrm rot="0">
            <a:off x="-185689" y="957262"/>
            <a:ext cx="18659377" cy="0"/>
          </a:xfrm>
          <a:prstGeom prst="line">
            <a:avLst/>
          </a:prstGeom>
          <a:ln cap="flat" w="142875">
            <a:solidFill>
              <a:srgbClr val="3BCCDD"/>
            </a:solidFill>
            <a:prstDash val="solid"/>
            <a:headEnd type="none" len="sm" w="sm"/>
            <a:tailEnd type="none" len="sm" w="sm"/>
          </a:ln>
        </p:spPr>
      </p:sp>
      <p:sp>
        <p:nvSpPr>
          <p:cNvPr name="AutoShape 6" id="6"/>
          <p:cNvSpPr/>
          <p:nvPr/>
        </p:nvSpPr>
        <p:spPr>
          <a:xfrm rot="0">
            <a:off x="-185689" y="2690812"/>
            <a:ext cx="18659377" cy="0"/>
          </a:xfrm>
          <a:prstGeom prst="line">
            <a:avLst/>
          </a:prstGeom>
          <a:ln cap="flat" w="142875">
            <a:solidFill>
              <a:srgbClr val="3BCCDD"/>
            </a:solidFill>
            <a:prstDash val="solid"/>
            <a:headEnd type="none" len="sm" w="sm"/>
            <a:tailEnd type="none" len="sm" w="sm"/>
          </a:ln>
        </p:spPr>
      </p:sp>
      <p:sp>
        <p:nvSpPr>
          <p:cNvPr name="Freeform 7" id="7"/>
          <p:cNvSpPr/>
          <p:nvPr/>
        </p:nvSpPr>
        <p:spPr>
          <a:xfrm flipH="false" flipV="false" rot="0">
            <a:off x="10071502" y="4055227"/>
            <a:ext cx="7558563" cy="4974106"/>
          </a:xfrm>
          <a:custGeom>
            <a:avLst/>
            <a:gdLst/>
            <a:ahLst/>
            <a:cxnLst/>
            <a:rect r="r" b="b" t="t" l="l"/>
            <a:pathLst>
              <a:path h="4974106" w="7558563">
                <a:moveTo>
                  <a:pt x="0" y="0"/>
                </a:moveTo>
                <a:lnTo>
                  <a:pt x="7558563" y="0"/>
                </a:lnTo>
                <a:lnTo>
                  <a:pt x="7558563" y="4974106"/>
                </a:lnTo>
                <a:lnTo>
                  <a:pt x="0" y="4974106"/>
                </a:lnTo>
                <a:lnTo>
                  <a:pt x="0" y="0"/>
                </a:lnTo>
                <a:close/>
              </a:path>
            </a:pathLst>
          </a:custGeom>
          <a:blipFill>
            <a:blip r:embed="rId2"/>
            <a:stretch>
              <a:fillRect l="-31523" t="-6290" r="-17299" b="0"/>
            </a:stretch>
          </a:blipFill>
        </p:spPr>
      </p:sp>
      <p:sp>
        <p:nvSpPr>
          <p:cNvPr name="TextBox 8" id="8"/>
          <p:cNvSpPr txBox="true"/>
          <p:nvPr/>
        </p:nvSpPr>
        <p:spPr>
          <a:xfrm rot="0">
            <a:off x="4437216" y="1135059"/>
            <a:ext cx="9413567" cy="1368432"/>
          </a:xfrm>
          <a:prstGeom prst="rect">
            <a:avLst/>
          </a:prstGeom>
        </p:spPr>
        <p:txBody>
          <a:bodyPr anchor="t" rtlCol="false" tIns="0" lIns="0" bIns="0" rIns="0">
            <a:spAutoFit/>
          </a:bodyPr>
          <a:lstStyle/>
          <a:p>
            <a:pPr algn="ctr">
              <a:lnSpc>
                <a:spcPts val="11199"/>
              </a:lnSpc>
            </a:pPr>
            <a:r>
              <a:rPr lang="en-US" sz="7999">
                <a:solidFill>
                  <a:srgbClr val="FFFFFF"/>
                </a:solidFill>
                <a:latin typeface="Aileron Ultra-Bold"/>
              </a:rPr>
              <a:t>SOLUTION</a:t>
            </a:r>
          </a:p>
        </p:txBody>
      </p:sp>
      <p:sp>
        <p:nvSpPr>
          <p:cNvPr name="TextBox 9" id="9"/>
          <p:cNvSpPr txBox="true"/>
          <p:nvPr/>
        </p:nvSpPr>
        <p:spPr>
          <a:xfrm rot="0">
            <a:off x="1227477" y="4036544"/>
            <a:ext cx="6970680" cy="4992789"/>
          </a:xfrm>
          <a:prstGeom prst="rect">
            <a:avLst/>
          </a:prstGeom>
        </p:spPr>
        <p:txBody>
          <a:bodyPr anchor="t" rtlCol="false" tIns="0" lIns="0" bIns="0" rIns="0">
            <a:spAutoFit/>
          </a:bodyPr>
          <a:lstStyle/>
          <a:p>
            <a:pPr>
              <a:lnSpc>
                <a:spcPts val="4451"/>
              </a:lnSpc>
            </a:pPr>
            <a:r>
              <a:rPr lang="en-US" sz="3179" spc="63">
                <a:solidFill>
                  <a:srgbClr val="000000"/>
                </a:solidFill>
                <a:latin typeface="Roboto Bold"/>
              </a:rPr>
              <a:t>Creating a user-friendly website or app for real estate listings. Inclusion of search filters, high-quality photos, detailed property info, and contact options. Implement a backend database using PHP to manage listings and user profiles. Advertise the platform to attract both buyers and sellers.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247F94"/>
        </a:solidFill>
      </p:bgPr>
    </p:bg>
    <p:spTree>
      <p:nvGrpSpPr>
        <p:cNvPr id="1" name=""/>
        <p:cNvGrpSpPr/>
        <p:nvPr/>
      </p:nvGrpSpPr>
      <p:grpSpPr>
        <a:xfrm>
          <a:off x="0" y="0"/>
          <a:ext cx="0" cy="0"/>
          <a:chOff x="0" y="0"/>
          <a:chExt cx="0" cy="0"/>
        </a:xfrm>
      </p:grpSpPr>
      <p:grpSp>
        <p:nvGrpSpPr>
          <p:cNvPr name="Group 2" id="2"/>
          <p:cNvGrpSpPr/>
          <p:nvPr/>
        </p:nvGrpSpPr>
        <p:grpSpPr>
          <a:xfrm rot="0">
            <a:off x="9582150" y="5506511"/>
            <a:ext cx="3470098" cy="2982115"/>
            <a:chOff x="0" y="0"/>
            <a:chExt cx="812800" cy="698500"/>
          </a:xfrm>
        </p:grpSpPr>
        <p:sp>
          <p:nvSpPr>
            <p:cNvPr name="Freeform 3" id="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FFFFFF"/>
            </a:solidFill>
          </p:spPr>
        </p:sp>
        <p:sp>
          <p:nvSpPr>
            <p:cNvPr name="TextBox 4" id="4"/>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5234579" y="5506511"/>
            <a:ext cx="3472445" cy="2984132"/>
            <a:chOff x="0" y="0"/>
            <a:chExt cx="812800" cy="698500"/>
          </a:xfrm>
        </p:grpSpPr>
        <p:sp>
          <p:nvSpPr>
            <p:cNvPr name="Freeform 6" id="6"/>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FFFFFF"/>
            </a:solidFill>
          </p:spPr>
        </p:sp>
        <p:sp>
          <p:nvSpPr>
            <p:cNvPr name="TextBox 7" id="7"/>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3928548" y="5526024"/>
            <a:ext cx="3470098" cy="2982115"/>
            <a:chOff x="0" y="0"/>
            <a:chExt cx="812800" cy="698500"/>
          </a:xfrm>
        </p:grpSpPr>
        <p:sp>
          <p:nvSpPr>
            <p:cNvPr name="Freeform 9" id="9"/>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FFFFFF"/>
            </a:solidFill>
          </p:spPr>
        </p:sp>
        <p:sp>
          <p:nvSpPr>
            <p:cNvPr name="TextBox 10" id="10"/>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888181" y="5534540"/>
            <a:ext cx="3472445" cy="2984132"/>
            <a:chOff x="0" y="0"/>
            <a:chExt cx="812800" cy="698500"/>
          </a:xfrm>
        </p:grpSpPr>
        <p:sp>
          <p:nvSpPr>
            <p:cNvPr name="Freeform 12" id="12"/>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FFFFFF"/>
            </a:solidFill>
          </p:spPr>
        </p:sp>
        <p:sp>
          <p:nvSpPr>
            <p:cNvPr name="TextBox 13" id="13"/>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85689" y="3553151"/>
            <a:ext cx="18659377" cy="3473455"/>
            <a:chOff x="0" y="0"/>
            <a:chExt cx="4914404" cy="914820"/>
          </a:xfrm>
        </p:grpSpPr>
        <p:sp>
          <p:nvSpPr>
            <p:cNvPr name="Freeform 15" id="15"/>
            <p:cNvSpPr/>
            <p:nvPr/>
          </p:nvSpPr>
          <p:spPr>
            <a:xfrm flipH="false" flipV="false" rot="0">
              <a:off x="0" y="0"/>
              <a:ext cx="4914404" cy="914820"/>
            </a:xfrm>
            <a:custGeom>
              <a:avLst/>
              <a:gdLst/>
              <a:ahLst/>
              <a:cxnLst/>
              <a:rect r="r" b="b" t="t" l="l"/>
              <a:pathLst>
                <a:path h="914820" w="4914404">
                  <a:moveTo>
                    <a:pt x="0" y="0"/>
                  </a:moveTo>
                  <a:lnTo>
                    <a:pt x="4914404" y="0"/>
                  </a:lnTo>
                  <a:lnTo>
                    <a:pt x="4914404" y="914820"/>
                  </a:lnTo>
                  <a:lnTo>
                    <a:pt x="0" y="914820"/>
                  </a:lnTo>
                  <a:close/>
                </a:path>
              </a:pathLst>
            </a:custGeom>
            <a:solidFill>
              <a:srgbClr val="3BCCDD"/>
            </a:solidFill>
          </p:spPr>
        </p:sp>
        <p:sp>
          <p:nvSpPr>
            <p:cNvPr name="TextBox 16" id="16"/>
            <p:cNvSpPr txBox="true"/>
            <p:nvPr/>
          </p:nvSpPr>
          <p:spPr>
            <a:xfrm>
              <a:off x="0" y="-57150"/>
              <a:ext cx="4914404" cy="971970"/>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3441722" y="2080339"/>
            <a:ext cx="11404556" cy="1472813"/>
            <a:chOff x="0" y="0"/>
            <a:chExt cx="2745059" cy="354504"/>
          </a:xfrm>
        </p:grpSpPr>
        <p:sp>
          <p:nvSpPr>
            <p:cNvPr name="Freeform 18" id="18"/>
            <p:cNvSpPr/>
            <p:nvPr/>
          </p:nvSpPr>
          <p:spPr>
            <a:xfrm flipH="false" flipV="false" rot="0">
              <a:off x="0" y="0"/>
              <a:ext cx="2745059" cy="354504"/>
            </a:xfrm>
            <a:custGeom>
              <a:avLst/>
              <a:gdLst/>
              <a:ahLst/>
              <a:cxnLst/>
              <a:rect r="r" b="b" t="t" l="l"/>
              <a:pathLst>
                <a:path h="354504" w="2745059">
                  <a:moveTo>
                    <a:pt x="203200" y="0"/>
                  </a:moveTo>
                  <a:lnTo>
                    <a:pt x="2541859" y="0"/>
                  </a:lnTo>
                  <a:lnTo>
                    <a:pt x="2745059" y="354504"/>
                  </a:lnTo>
                  <a:lnTo>
                    <a:pt x="0" y="354504"/>
                  </a:lnTo>
                  <a:lnTo>
                    <a:pt x="203200" y="0"/>
                  </a:lnTo>
                  <a:close/>
                </a:path>
              </a:pathLst>
            </a:custGeom>
            <a:solidFill>
              <a:srgbClr val="FFFFFF"/>
            </a:solidFill>
          </p:spPr>
        </p:sp>
        <p:sp>
          <p:nvSpPr>
            <p:cNvPr name="TextBox 19" id="19"/>
            <p:cNvSpPr txBox="true"/>
            <p:nvPr/>
          </p:nvSpPr>
          <p:spPr>
            <a:xfrm>
              <a:off x="127000" y="-57150"/>
              <a:ext cx="2491059" cy="411654"/>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3627215" y="2207145"/>
            <a:ext cx="11033569" cy="1346006"/>
            <a:chOff x="0" y="0"/>
            <a:chExt cx="2905961" cy="354504"/>
          </a:xfrm>
        </p:grpSpPr>
        <p:sp>
          <p:nvSpPr>
            <p:cNvPr name="Freeform 21" id="21"/>
            <p:cNvSpPr/>
            <p:nvPr/>
          </p:nvSpPr>
          <p:spPr>
            <a:xfrm flipH="false" flipV="false" rot="0">
              <a:off x="0" y="0"/>
              <a:ext cx="2905961" cy="354504"/>
            </a:xfrm>
            <a:custGeom>
              <a:avLst/>
              <a:gdLst/>
              <a:ahLst/>
              <a:cxnLst/>
              <a:rect r="r" b="b" t="t" l="l"/>
              <a:pathLst>
                <a:path h="354504" w="2905961">
                  <a:moveTo>
                    <a:pt x="203200" y="0"/>
                  </a:moveTo>
                  <a:lnTo>
                    <a:pt x="2702761" y="0"/>
                  </a:lnTo>
                  <a:lnTo>
                    <a:pt x="2905961" y="354504"/>
                  </a:lnTo>
                  <a:lnTo>
                    <a:pt x="0" y="354504"/>
                  </a:lnTo>
                  <a:lnTo>
                    <a:pt x="203200" y="0"/>
                  </a:lnTo>
                  <a:close/>
                </a:path>
              </a:pathLst>
            </a:custGeom>
            <a:solidFill>
              <a:srgbClr val="247F94"/>
            </a:solidFill>
          </p:spPr>
        </p:sp>
        <p:sp>
          <p:nvSpPr>
            <p:cNvPr name="TextBox 22" id="22"/>
            <p:cNvSpPr txBox="true"/>
            <p:nvPr/>
          </p:nvSpPr>
          <p:spPr>
            <a:xfrm>
              <a:off x="127000" y="-57150"/>
              <a:ext cx="2651961" cy="411654"/>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0">
            <a:off x="9721496" y="5655299"/>
            <a:ext cx="3191406" cy="2742615"/>
            <a:chOff x="0" y="0"/>
            <a:chExt cx="812800" cy="698500"/>
          </a:xfrm>
        </p:grpSpPr>
        <p:sp>
          <p:nvSpPr>
            <p:cNvPr name="Freeform 24" id="24"/>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247F94"/>
            </a:solidFill>
          </p:spPr>
        </p:sp>
        <p:sp>
          <p:nvSpPr>
            <p:cNvPr name="TextBox 25" id="25"/>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26" id="26"/>
          <p:cNvGrpSpPr/>
          <p:nvPr/>
        </p:nvGrpSpPr>
        <p:grpSpPr>
          <a:xfrm rot="0">
            <a:off x="5375098" y="5655299"/>
            <a:ext cx="3191406" cy="2742615"/>
            <a:chOff x="0" y="0"/>
            <a:chExt cx="812800" cy="698500"/>
          </a:xfrm>
        </p:grpSpPr>
        <p:sp>
          <p:nvSpPr>
            <p:cNvPr name="Freeform 27" id="27"/>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247F94"/>
            </a:solidFill>
          </p:spPr>
        </p:sp>
        <p:sp>
          <p:nvSpPr>
            <p:cNvPr name="TextBox 28" id="28"/>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29" id="29"/>
          <p:cNvGrpSpPr/>
          <p:nvPr/>
        </p:nvGrpSpPr>
        <p:grpSpPr>
          <a:xfrm rot="0">
            <a:off x="14067894" y="5655299"/>
            <a:ext cx="3191406" cy="2742615"/>
            <a:chOff x="0" y="0"/>
            <a:chExt cx="812800" cy="698500"/>
          </a:xfrm>
        </p:grpSpPr>
        <p:sp>
          <p:nvSpPr>
            <p:cNvPr name="Freeform 30" id="30"/>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247F94"/>
            </a:solidFill>
          </p:spPr>
        </p:sp>
        <p:sp>
          <p:nvSpPr>
            <p:cNvPr name="TextBox 31" id="31"/>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32" id="32"/>
          <p:cNvGrpSpPr/>
          <p:nvPr/>
        </p:nvGrpSpPr>
        <p:grpSpPr>
          <a:xfrm rot="0">
            <a:off x="1028700" y="5655299"/>
            <a:ext cx="3191406" cy="2742615"/>
            <a:chOff x="0" y="0"/>
            <a:chExt cx="812800" cy="698500"/>
          </a:xfrm>
        </p:grpSpPr>
        <p:sp>
          <p:nvSpPr>
            <p:cNvPr name="Freeform 33" id="3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247F94"/>
            </a:solidFill>
          </p:spPr>
        </p:sp>
        <p:sp>
          <p:nvSpPr>
            <p:cNvPr name="TextBox 34" id="34"/>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sp>
        <p:nvSpPr>
          <p:cNvPr name="Freeform 35" id="35"/>
          <p:cNvSpPr/>
          <p:nvPr/>
        </p:nvSpPr>
        <p:spPr>
          <a:xfrm flipH="false" flipV="false" rot="0">
            <a:off x="1515348" y="6140542"/>
            <a:ext cx="2160960" cy="1753079"/>
          </a:xfrm>
          <a:custGeom>
            <a:avLst/>
            <a:gdLst/>
            <a:ahLst/>
            <a:cxnLst/>
            <a:rect r="r" b="b" t="t" l="l"/>
            <a:pathLst>
              <a:path h="1753079" w="2160960">
                <a:moveTo>
                  <a:pt x="0" y="0"/>
                </a:moveTo>
                <a:lnTo>
                  <a:pt x="2160960" y="0"/>
                </a:lnTo>
                <a:lnTo>
                  <a:pt x="2160960" y="1753079"/>
                </a:lnTo>
                <a:lnTo>
                  <a:pt x="0" y="175307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6" id="36"/>
          <p:cNvSpPr/>
          <p:nvPr/>
        </p:nvSpPr>
        <p:spPr>
          <a:xfrm flipH="false" flipV="false" rot="0">
            <a:off x="6029007" y="6101107"/>
            <a:ext cx="1850999" cy="1850999"/>
          </a:xfrm>
          <a:custGeom>
            <a:avLst/>
            <a:gdLst/>
            <a:ahLst/>
            <a:cxnLst/>
            <a:rect r="r" b="b" t="t" l="l"/>
            <a:pathLst>
              <a:path h="1850999" w="1850999">
                <a:moveTo>
                  <a:pt x="0" y="0"/>
                </a:moveTo>
                <a:lnTo>
                  <a:pt x="1850999" y="0"/>
                </a:lnTo>
                <a:lnTo>
                  <a:pt x="1850999" y="1850999"/>
                </a:lnTo>
                <a:lnTo>
                  <a:pt x="0" y="185099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37" id="37"/>
          <p:cNvSpPr/>
          <p:nvPr/>
        </p:nvSpPr>
        <p:spPr>
          <a:xfrm flipH="false" flipV="false" rot="0">
            <a:off x="10475132" y="6155501"/>
            <a:ext cx="1684134" cy="1684134"/>
          </a:xfrm>
          <a:custGeom>
            <a:avLst/>
            <a:gdLst/>
            <a:ahLst/>
            <a:cxnLst/>
            <a:rect r="r" b="b" t="t" l="l"/>
            <a:pathLst>
              <a:path h="1684134" w="1684134">
                <a:moveTo>
                  <a:pt x="0" y="0"/>
                </a:moveTo>
                <a:lnTo>
                  <a:pt x="1684134" y="0"/>
                </a:lnTo>
                <a:lnTo>
                  <a:pt x="1684134" y="1684135"/>
                </a:lnTo>
                <a:lnTo>
                  <a:pt x="0" y="168413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38" id="38"/>
          <p:cNvSpPr/>
          <p:nvPr/>
        </p:nvSpPr>
        <p:spPr>
          <a:xfrm flipH="false" flipV="false" rot="0">
            <a:off x="14613151" y="6046713"/>
            <a:ext cx="2100892" cy="1959788"/>
          </a:xfrm>
          <a:custGeom>
            <a:avLst/>
            <a:gdLst/>
            <a:ahLst/>
            <a:cxnLst/>
            <a:rect r="r" b="b" t="t" l="l"/>
            <a:pathLst>
              <a:path h="1959788" w="2100892">
                <a:moveTo>
                  <a:pt x="0" y="0"/>
                </a:moveTo>
                <a:lnTo>
                  <a:pt x="2100892" y="0"/>
                </a:lnTo>
                <a:lnTo>
                  <a:pt x="2100892" y="1959787"/>
                </a:lnTo>
                <a:lnTo>
                  <a:pt x="0" y="1959787"/>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39" id="39"/>
          <p:cNvSpPr txBox="true"/>
          <p:nvPr/>
        </p:nvSpPr>
        <p:spPr>
          <a:xfrm rot="0">
            <a:off x="5413739" y="2110211"/>
            <a:ext cx="7460523" cy="1377949"/>
          </a:xfrm>
          <a:prstGeom prst="rect">
            <a:avLst/>
          </a:prstGeom>
        </p:spPr>
        <p:txBody>
          <a:bodyPr anchor="t" rtlCol="false" tIns="0" lIns="0" bIns="0" rIns="0">
            <a:spAutoFit/>
          </a:bodyPr>
          <a:lstStyle/>
          <a:p>
            <a:pPr algn="ctr">
              <a:lnSpc>
                <a:spcPts val="11200"/>
              </a:lnSpc>
            </a:pPr>
            <a:r>
              <a:rPr lang="en-US" sz="8000">
                <a:solidFill>
                  <a:srgbClr val="FFFFFF"/>
                </a:solidFill>
                <a:latin typeface="Aileron Ultra-Bold"/>
              </a:rPr>
              <a:t>WORKFLOW</a:t>
            </a:r>
          </a:p>
        </p:txBody>
      </p:sp>
      <p:sp>
        <p:nvSpPr>
          <p:cNvPr name="TextBox 40" id="40"/>
          <p:cNvSpPr txBox="true"/>
          <p:nvPr/>
        </p:nvSpPr>
        <p:spPr>
          <a:xfrm rot="0">
            <a:off x="888181" y="4239318"/>
            <a:ext cx="16230600" cy="514351"/>
          </a:xfrm>
          <a:prstGeom prst="rect">
            <a:avLst/>
          </a:prstGeom>
        </p:spPr>
        <p:txBody>
          <a:bodyPr anchor="t" rtlCol="false" tIns="0" lIns="0" bIns="0" rIns="0">
            <a:spAutoFit/>
          </a:bodyPr>
          <a:lstStyle/>
          <a:p>
            <a:pPr algn="ctr">
              <a:lnSpc>
                <a:spcPts val="4199"/>
              </a:lnSpc>
            </a:pPr>
            <a:r>
              <a:rPr lang="en-US" sz="2999" spc="59">
                <a:solidFill>
                  <a:srgbClr val="000000"/>
                </a:solidFill>
                <a:latin typeface="Roboto Bold"/>
              </a:rPr>
              <a:t>Uploading, listing, showcasing, connecting, reviewing.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DAFxe4Z9msE</dc:identifier>
  <dcterms:modified xsi:type="dcterms:W3CDTF">2011-08-01T06:04:30Z</dcterms:modified>
  <cp:revision>1</cp:revision>
  <dc:title>Blue Modern Real Estate Presentation</dc:title>
</cp:coreProperties>
</file>

<file path=docProps/thumbnail.jpeg>
</file>